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</p:sldMasterIdLst>
  <p:notesMasterIdLst>
    <p:notesMasterId r:id="rId21"/>
  </p:notesMasterIdLst>
  <p:sldIdLst>
    <p:sldId id="256" r:id="rId3"/>
    <p:sldId id="257" r:id="rId4"/>
    <p:sldId id="278" r:id="rId5"/>
    <p:sldId id="279" r:id="rId6"/>
    <p:sldId id="280" r:id="rId7"/>
    <p:sldId id="258" r:id="rId8"/>
    <p:sldId id="291" r:id="rId9"/>
    <p:sldId id="292" r:id="rId10"/>
    <p:sldId id="262" r:id="rId11"/>
    <p:sldId id="290" r:id="rId12"/>
    <p:sldId id="263" r:id="rId13"/>
    <p:sldId id="282" r:id="rId14"/>
    <p:sldId id="283" r:id="rId15"/>
    <p:sldId id="276" r:id="rId16"/>
    <p:sldId id="285" r:id="rId17"/>
    <p:sldId id="289" r:id="rId18"/>
    <p:sldId id="287" r:id="rId19"/>
    <p:sldId id="288" r:id="rId20"/>
  </p:sldIdLst>
  <p:sldSz cx="9144000" cy="5143500" type="screen16x9"/>
  <p:notesSz cx="5143500" cy="9144000"/>
  <p:custDataLst>
    <p:tags r:id="rId2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10"/>
  </p:normalViewPr>
  <p:slideViewPr>
    <p:cSldViewPr snapToGrid="0" snapToObjects="1">
      <p:cViewPr varScale="1">
        <p:scale>
          <a:sx n="120" d="100"/>
          <a:sy n="120" d="100"/>
        </p:scale>
        <p:origin x="20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8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22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3" Type="http://schemas.openxmlformats.org/officeDocument/2006/relationships/tags" Target="../tags/tag38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18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video" Target="../media/media1.mp4"/><Relationship Id="rId10" Type="http://schemas.openxmlformats.org/officeDocument/2006/relationships/image" Target="../media/image16.png"/><Relationship Id="rId4" Type="http://schemas.microsoft.com/office/2007/relationships/media" Target="../media/media1.mp4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media" Target="../media/media2.mp4"/><Relationship Id="rId13" Type="http://schemas.openxmlformats.org/officeDocument/2006/relationships/image" Target="../media/image5.png"/><Relationship Id="rId1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tags" Target="../tags/tag40.xml"/><Relationship Id="rId16" Type="http://schemas.openxmlformats.org/officeDocument/2006/relationships/image" Target="../media/image24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43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2.xml"/><Relationship Id="rId9" Type="http://schemas.openxmlformats.org/officeDocument/2006/relationships/video" Target="../media/media2.mp4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5.png"/><Relationship Id="rId2" Type="http://schemas.openxmlformats.org/officeDocument/2006/relationships/tags" Target="../tags/tag50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49.png"/><Relationship Id="rId1" Type="http://schemas.openxmlformats.org/officeDocument/2006/relationships/tags" Target="../tags/tag49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4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3.svg"/><Relationship Id="rId28" Type="http://schemas.openxmlformats.org/officeDocument/2006/relationships/image" Target="../media/image4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1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7.png"/><Relationship Id="rId5" Type="http://schemas.openxmlformats.org/officeDocument/2006/relationships/tags" Target="../tags/tag55.xml"/><Relationship Id="rId10" Type="http://schemas.openxmlformats.org/officeDocument/2006/relationships/image" Target="../media/image5.png"/><Relationship Id="rId4" Type="http://schemas.openxmlformats.org/officeDocument/2006/relationships/tags" Target="../tags/tag54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notesSlide" Target="../notesSlides/notesSlide17.xml"/><Relationship Id="rId17" Type="http://schemas.openxmlformats.org/officeDocument/2006/relationships/image" Target="../media/image54.png"/><Relationship Id="rId2" Type="http://schemas.openxmlformats.org/officeDocument/2006/relationships/tags" Target="../tags/tag59.xml"/><Relationship Id="rId16" Type="http://schemas.openxmlformats.org/officeDocument/2006/relationships/image" Target="../media/image53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2.xml"/><Relationship Id="rId15" Type="http://schemas.openxmlformats.org/officeDocument/2006/relationships/image" Target="../media/image4.png"/><Relationship Id="rId10" Type="http://schemas.openxmlformats.org/officeDocument/2006/relationships/tags" Target="../tags/tag67.xml"/><Relationship Id="rId19" Type="http://schemas.openxmlformats.org/officeDocument/2006/relationships/image" Target="../media/image56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image" Target="../media/image5.png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image" Target="../media/image58.png"/><Relationship Id="rId2" Type="http://schemas.openxmlformats.org/officeDocument/2006/relationships/tags" Target="../tags/tag69.xml"/><Relationship Id="rId16" Type="http://schemas.openxmlformats.org/officeDocument/2006/relationships/image" Target="../media/image57.png"/><Relationship Id="rId20" Type="http://schemas.openxmlformats.org/officeDocument/2006/relationships/image" Target="../media/image4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notesSlide" Target="../notesSlides/notesSlide18.xml"/><Relationship Id="rId10" Type="http://schemas.openxmlformats.org/officeDocument/2006/relationships/tags" Target="../tags/tag77.xml"/><Relationship Id="rId19" Type="http://schemas.openxmlformats.org/officeDocument/2006/relationships/image" Target="../media/image59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15" Type="http://schemas.openxmlformats.org/officeDocument/2006/relationships/image" Target="../media/image6.pn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7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4.png"/><Relationship Id="rId5" Type="http://schemas.openxmlformats.org/officeDocument/2006/relationships/tags" Target="../tags/tag17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notesSlide" Target="../notesSlides/notesSlide9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14.png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cdn.jwplayer.com/v2/media/cI9MfvtQ/poster.jpg?width=19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181" y="-320607"/>
            <a:ext cx="10258605" cy="57847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426845"/>
            <a:ext cx="4609465" cy="974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8100"/>
              </a:lnSpc>
            </a:pPr>
            <a:r>
              <a:rPr lang="en-US" sz="9000" b="0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PoP</a:t>
            </a:r>
            <a:r>
              <a:rPr lang="en-US" sz="9000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  <a:sym typeface="+mn-ea"/>
              </a:rPr>
              <a:t> PL</a:t>
            </a:r>
            <a:r>
              <a:rPr lang="en-US" altLang="zh-CN" sz="9000" b="0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A</a:t>
            </a:r>
            <a:r>
              <a:rPr lang="en-US" sz="9000" b="0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NET</a:t>
            </a:r>
            <a:endParaRPr lang="en-US" sz="9000" dirty="0">
              <a:solidFill>
                <a:srgbClr val="FFFFFF"/>
              </a:solidFill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  <a:p>
            <a:pPr algn="l">
              <a:lnSpc>
                <a:spcPts val="1560"/>
              </a:lnSpc>
              <a:buClrTx/>
              <a:buSzTx/>
              <a:buFontTx/>
            </a:pPr>
            <a:endParaRPr lang="en-US" sz="9000" dirty="0">
              <a:solidFill>
                <a:srgbClr val="FFFFFF"/>
              </a:solidFill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-450" y="1703"/>
            <a:ext cx="476250" cy="5141797"/>
          </a:xfrm>
          <a:prstGeom prst="roundRect">
            <a:avLst>
              <a:gd name="adj" fmla="val -192000"/>
            </a:avLst>
          </a:prstGeom>
          <a:solidFill>
            <a:srgbClr val="FF5C00"/>
          </a:solidFill>
        </p:spPr>
      </p:sp>
      <p:sp>
        <p:nvSpPr>
          <p:cNvPr id="6" name="Shape 2"/>
          <p:cNvSpPr/>
          <p:nvPr/>
        </p:nvSpPr>
        <p:spPr>
          <a:xfrm>
            <a:off x="-3051" y="4670668"/>
            <a:ext cx="476250" cy="476250"/>
          </a:xfrm>
          <a:prstGeom prst="roundRect">
            <a:avLst>
              <a:gd name="adj" fmla="val -192000"/>
            </a:avLst>
          </a:prstGeom>
          <a:solidFill>
            <a:srgbClr val="FFFFFF"/>
          </a:solidFill>
        </p:spPr>
      </p:sp>
      <p:sp>
        <p:nvSpPr>
          <p:cNvPr id="7" name="Text 3"/>
          <p:cNvSpPr/>
          <p:nvPr/>
        </p:nvSpPr>
        <p:spPr>
          <a:xfrm rot="5400000">
            <a:off x="-954272" y="1426815"/>
            <a:ext cx="2390924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8" name="Shape 4"/>
          <p:cNvSpPr/>
          <p:nvPr/>
        </p:nvSpPr>
        <p:spPr>
          <a:xfrm>
            <a:off x="951512" y="1166813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Text 5"/>
          <p:cNvSpPr/>
          <p:nvPr/>
        </p:nvSpPr>
        <p:spPr>
          <a:xfrm>
            <a:off x="1009462" y="4511062"/>
            <a:ext cx="1789100" cy="487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kern="0" spc="-36" dirty="0">
                <a:solidFill>
                  <a:srgbClr val="FFFFFF"/>
                </a:solidFill>
                <a:latin typeface="Playfair Display" pitchFamily="34" charset="0"/>
              </a:rPr>
              <a:t>Neo</a:t>
            </a:r>
            <a:r>
              <a:rPr lang="en-US" altLang="zh-CN" sz="1200" kern="0" spc="-36" dirty="0">
                <a:solidFill>
                  <a:srgbClr val="FFFFFF"/>
                </a:solidFill>
                <a:latin typeface="Playfair Display" pitchFamily="34" charset="0"/>
              </a:rPr>
              <a:t>3</a:t>
            </a:r>
            <a:r>
              <a:rPr lang="zh-CN" altLang="en-US" sz="1200" kern="0" spc="-36" dirty="0">
                <a:solidFill>
                  <a:srgbClr val="FFFFFF"/>
                </a:solidFill>
                <a:latin typeface="Playfair Display" pitchFamily="34" charset="0"/>
              </a:rPr>
              <a:t> </a:t>
            </a:r>
            <a:r>
              <a:rPr lang="en-US" altLang="zh-CN" sz="1200" kern="0" spc="-36" dirty="0">
                <a:solidFill>
                  <a:srgbClr val="FFFFFF"/>
                </a:solidFill>
                <a:latin typeface="Playfair Display" pitchFamily="34" charset="0"/>
              </a:rPr>
              <a:t>@</a:t>
            </a:r>
            <a:r>
              <a:rPr lang="zh-CN" altLang="en-US" sz="1200" kern="0" spc="-36" dirty="0">
                <a:solidFill>
                  <a:srgbClr val="FFFFFF"/>
                </a:solidFill>
                <a:latin typeface="Playfair Display" pitchFamily="34" charset="0"/>
              </a:rPr>
              <a:t> </a:t>
            </a:r>
            <a:r>
              <a:rPr lang="en-US" altLang="zh-CN" sz="1200" kern="0" spc="-36" dirty="0" err="1">
                <a:solidFill>
                  <a:srgbClr val="FFFFFF"/>
                </a:solidFill>
                <a:latin typeface="Playfair Display" pitchFamily="34" charset="0"/>
              </a:rPr>
              <a:t>PoPP</a:t>
            </a:r>
            <a:endParaRPr lang="en-US" sz="1200" dirty="0"/>
          </a:p>
        </p:txBody>
      </p:sp>
      <p:pic>
        <p:nvPicPr>
          <p:cNvPr id="11" name="Image 1" descr="https://pitch-assets-ccb95893-de3f-4266-973c-20049231b248.s3.eu-west-1.amazonaws.com/4a627aa0-f63b-46c5-b169-5064ed5d967e?pitch-bytes=3118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1209" r="20489" b="44637"/>
          <a:stretch>
            <a:fillRect/>
          </a:stretch>
        </p:blipFill>
        <p:spPr>
          <a:xfrm>
            <a:off x="54479" y="4766604"/>
            <a:ext cx="367547" cy="277994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1</a:t>
            </a:fld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951230" y="2690850"/>
            <a:ext cx="661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  <a:sym typeface="+mn-ea"/>
              </a:rPr>
              <a:t>Mission: Web3 Mass Adoption</a:t>
            </a:r>
          </a:p>
          <a:p>
            <a:r>
              <a:rPr lang="en-US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  <a:sym typeface="+mn-ea"/>
              </a:rPr>
              <a:t>Vision: Worldwide monetization platform for all creators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951230" y="2322830"/>
            <a:ext cx="477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24" dirty="0">
                <a:solidFill>
                  <a:srgbClr val="FFFFFF"/>
                </a:solidFill>
                <a:latin typeface="思源宋体 CN Light" panose="02020300000000000000" charset="-122"/>
                <a:ea typeface="思源宋体 CN Light" panose="02020300000000000000" charset="-122"/>
                <a:cs typeface="Work Sans" pitchFamily="34" charset="0"/>
                <a:sym typeface="+mn-ea"/>
              </a:rPr>
              <a:t>Introducing the Social Network on Web3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4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>
            <p:custDataLst>
              <p:tags r:id="rId1"/>
            </p:custDataLst>
          </p:nvPr>
        </p:nvSpPr>
        <p:spPr>
          <a:xfrm>
            <a:off x="952500" y="667019"/>
            <a:ext cx="7715883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  <a:sym typeface="+mn-ea"/>
              </a:rPr>
              <a:t>Netus3</a:t>
            </a:r>
            <a:r>
              <a:rPr lang="zh-CN" altLang="en-US" sz="600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  <a:sym typeface="+mn-ea"/>
              </a:rPr>
              <a:t> 演示</a:t>
            </a:r>
            <a:endParaRPr lang="en-US" sz="6000" b="0" kern="0" spc="-24" dirty="0">
              <a:solidFill>
                <a:srgbClr val="FFFFFF"/>
              </a:solidFill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8" name="Image 0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10</a:t>
            </a:fld>
            <a:endParaRPr lang="en-US"/>
          </a:p>
        </p:txBody>
      </p:sp>
      <p:sp>
        <p:nvSpPr>
          <p:cNvPr id="22" name="Text 4"/>
          <p:cNvSpPr/>
          <p:nvPr>
            <p:custDataLst>
              <p:tags r:id="rId2"/>
            </p:custDataLst>
          </p:nvPr>
        </p:nvSpPr>
        <p:spPr>
          <a:xfrm>
            <a:off x="952500" y="1504950"/>
            <a:ext cx="6074410" cy="274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Netus3demo.PoPP.Club</a:t>
            </a:r>
          </a:p>
        </p:txBody>
      </p:sp>
      <p:pic>
        <p:nvPicPr>
          <p:cNvPr id="21" name="图片 20" descr="20230916-1324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270" y="1868170"/>
            <a:ext cx="1348105" cy="2922270"/>
          </a:xfrm>
          <a:prstGeom prst="rect">
            <a:avLst/>
          </a:prstGeom>
        </p:spPr>
      </p:pic>
      <p:pic>
        <p:nvPicPr>
          <p:cNvPr id="20" name="图片 19" descr="20230916-1324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38020" y="1860233"/>
            <a:ext cx="1354455" cy="2938145"/>
          </a:xfrm>
          <a:prstGeom prst="rect">
            <a:avLst/>
          </a:prstGeom>
        </p:spPr>
      </p:pic>
      <p:pic>
        <p:nvPicPr>
          <p:cNvPr id="18" name="图片 17" descr="20230916-1324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5120" y="1862455"/>
            <a:ext cx="1353185" cy="2933700"/>
          </a:xfrm>
          <a:prstGeom prst="rect">
            <a:avLst/>
          </a:prstGeom>
        </p:spPr>
      </p:pic>
      <p:pic>
        <p:nvPicPr>
          <p:cNvPr id="19" name="图片 18" descr="20230916-1324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0950" y="1862455"/>
            <a:ext cx="1353185" cy="2933700"/>
          </a:xfrm>
          <a:prstGeom prst="rect">
            <a:avLst/>
          </a:prstGeom>
        </p:spPr>
      </p:pic>
      <p:pic>
        <p:nvPicPr>
          <p:cNvPr id="17" name="图片 16" descr="20230916-1324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780" y="1867218"/>
            <a:ext cx="1348740" cy="2924175"/>
          </a:xfrm>
          <a:prstGeom prst="rect">
            <a:avLst/>
          </a:prstGeom>
        </p:spPr>
      </p:pic>
      <p:pic>
        <p:nvPicPr>
          <p:cNvPr id="10" name="Netus3.mp4">
            <a:hlinkClick r:id="" action="ppaction://media"/>
            <a:extLst>
              <a:ext uri="{FF2B5EF4-FFF2-40B4-BE49-F238E27FC236}">
                <a16:creationId xmlns:a16="http://schemas.microsoft.com/office/drawing/2014/main" id="{1C13B83E-8069-4356-6819-E4E10A9A1319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670862" y="415446"/>
            <a:ext cx="2018709" cy="4374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收入看板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9325" y="1842770"/>
            <a:ext cx="1369060" cy="29635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4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952500" y="667019"/>
            <a:ext cx="7715883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b="0" kern="0" spc="-24" dirty="0" err="1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POPP演示</a:t>
            </a:r>
            <a:endParaRPr lang="en-US" sz="6000" b="0" kern="0" spc="-24" dirty="0">
              <a:solidFill>
                <a:srgbClr val="FFFFFF"/>
              </a:solidFill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8" name="Image 0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11</a:t>
            </a:fld>
            <a:endParaRPr lang="en-US"/>
          </a:p>
        </p:txBody>
      </p:sp>
      <p:sp>
        <p:nvSpPr>
          <p:cNvPr id="22" name="Text 4"/>
          <p:cNvSpPr/>
          <p:nvPr>
            <p:custDataLst>
              <p:tags r:id="rId3"/>
            </p:custDataLst>
          </p:nvPr>
        </p:nvSpPr>
        <p:spPr>
          <a:xfrm>
            <a:off x="952500" y="1504950"/>
            <a:ext cx="6074410" cy="274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0" kern="0" spc="-24" dirty="0" err="1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PoPP.Club</a:t>
            </a:r>
            <a:endParaRPr lang="en-US" sz="1400" b="0" kern="0" spc="-24" dirty="0">
              <a:solidFill>
                <a:srgbClr val="FF5C00"/>
              </a:solidFill>
              <a:latin typeface="Work Sans" pitchFamily="34" charset="0"/>
              <a:ea typeface="Work Sans" pitchFamily="34" charset="-122"/>
              <a:cs typeface="Work Sans" pitchFamily="34" charset="-120"/>
            </a:endParaRPr>
          </a:p>
        </p:txBody>
      </p:sp>
      <p:pic>
        <p:nvPicPr>
          <p:cNvPr id="29" name="图片 28" descr="首页C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809115" y="1845945"/>
            <a:ext cx="1369060" cy="2962910"/>
          </a:xfrm>
          <a:prstGeom prst="rect">
            <a:avLst/>
          </a:prstGeom>
        </p:spPr>
      </p:pic>
      <p:pic>
        <p:nvPicPr>
          <p:cNvPr id="30" name="图片 29" descr="Metabox-推荐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668905" y="1844675"/>
            <a:ext cx="1369695" cy="2964180"/>
          </a:xfrm>
          <a:prstGeom prst="rect">
            <a:avLst/>
          </a:prstGeom>
        </p:spPr>
      </p:pic>
      <p:pic>
        <p:nvPicPr>
          <p:cNvPr id="31" name="图片 30" descr="创建令牌－令牌部署上链－去支付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529330" y="1855470"/>
            <a:ext cx="1358900" cy="2943225"/>
          </a:xfrm>
          <a:prstGeom prst="rect">
            <a:avLst/>
          </a:prstGeom>
        </p:spPr>
      </p:pic>
      <p:pic>
        <p:nvPicPr>
          <p:cNvPr id="32" name="图片 31" descr="工具箱CN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378960" y="1868170"/>
            <a:ext cx="1359535" cy="2944495"/>
          </a:xfrm>
          <a:prstGeom prst="rect">
            <a:avLst/>
          </a:prstGeom>
        </p:spPr>
      </p:pic>
      <p:pic>
        <p:nvPicPr>
          <p:cNvPr id="2" name="PoPP.mp4">
            <a:hlinkClick r:id="" action="ppaction://media"/>
            <a:extLst>
              <a:ext uri="{FF2B5EF4-FFF2-40B4-BE49-F238E27FC236}">
                <a16:creationId xmlns:a16="http://schemas.microsoft.com/office/drawing/2014/main" id="{E88238F8-F41C-3217-31F2-7DA727BC8491}"/>
              </a:ext>
            </a:extLst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80825" y="270222"/>
            <a:ext cx="2153467" cy="466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4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pic>
        <p:nvPicPr>
          <p:cNvPr id="8" name="Image 0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12</a:t>
            </a:fld>
            <a:endParaRPr lang="en-US"/>
          </a:p>
        </p:txBody>
      </p:sp>
      <p:sp>
        <p:nvSpPr>
          <p:cNvPr id="20" name="Text 3"/>
          <p:cNvSpPr/>
          <p:nvPr>
            <p:custDataLst>
              <p:tags r:id="rId1"/>
            </p:custDataLst>
          </p:nvPr>
        </p:nvSpPr>
        <p:spPr>
          <a:xfrm>
            <a:off x="952500" y="667019"/>
            <a:ext cx="7715883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PoPP 宣言</a:t>
            </a:r>
          </a:p>
        </p:txBody>
      </p:sp>
      <p:sp>
        <p:nvSpPr>
          <p:cNvPr id="21" name="Shape 4"/>
          <p:cNvSpPr/>
          <p:nvPr>
            <p:custDataLst>
              <p:tags r:id="rId2"/>
            </p:custDataLst>
          </p:nvPr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3" name="Text 4"/>
          <p:cNvSpPr/>
          <p:nvPr>
            <p:custDataLst>
              <p:tags r:id="rId3"/>
            </p:custDataLst>
          </p:nvPr>
        </p:nvSpPr>
        <p:spPr>
          <a:xfrm>
            <a:off x="952500" y="1504949"/>
            <a:ext cx="7715870" cy="29715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我们无法确定Web3会发生在那里，</a:t>
            </a:r>
            <a:b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</a:br>
            <a: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但我们能做的，让Web3发生在你我之间</a:t>
            </a:r>
            <a:b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</a:br>
            <a: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发生在我们构建的应用源码中</a:t>
            </a:r>
            <a:b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</a:br>
            <a: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停止无聊的技术叙事以及金融诈骗</a:t>
            </a:r>
            <a:b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</a:br>
            <a: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回归用户需求，</a:t>
            </a:r>
            <a:b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</a:br>
            <a:r>
              <a:rPr lang="en-US" sz="20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让更多人可以便捷体验到基于Web3和AI技术构建的应用</a:t>
            </a:r>
            <a:endParaRPr lang="en-US" altLang="zh-CN" sz="2000" b="0" kern="0" spc="-24" dirty="0">
              <a:solidFill>
                <a:srgbClr val="FF5C00"/>
              </a:solidFill>
              <a:latin typeface="Work Sans" pitchFamily="34" charset="0"/>
              <a:ea typeface="Work Sans" pitchFamily="34" charset="-122"/>
              <a:cs typeface="Work Sans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cdn.jwplayer.com/v2/media/cI9MfvtQ/poster.jpg?width=19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181" y="-320607"/>
            <a:ext cx="10258605" cy="57847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426845"/>
            <a:ext cx="8625740" cy="974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8100"/>
              </a:lnSpc>
            </a:pPr>
            <a:r>
              <a:rPr lang="en-US" sz="4800" b="0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Now ! </a:t>
            </a:r>
            <a:r>
              <a:rPr lang="en-US" sz="4800" b="0" dirty="0" err="1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bulid</a:t>
            </a:r>
            <a:r>
              <a:rPr lang="en-US" sz="4800" b="0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 your PoP Planet , </a:t>
            </a:r>
          </a:p>
          <a:p>
            <a:pPr algn="l">
              <a:lnSpc>
                <a:spcPts val="8100"/>
              </a:lnSpc>
            </a:pPr>
            <a:r>
              <a:rPr lang="en-US" sz="4800" b="0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Record colorful digital soul forever</a:t>
            </a:r>
          </a:p>
        </p:txBody>
      </p:sp>
      <p:sp>
        <p:nvSpPr>
          <p:cNvPr id="5" name="Shape 1"/>
          <p:cNvSpPr/>
          <p:nvPr/>
        </p:nvSpPr>
        <p:spPr>
          <a:xfrm>
            <a:off x="-450" y="1703"/>
            <a:ext cx="476250" cy="5141797"/>
          </a:xfrm>
          <a:prstGeom prst="roundRect">
            <a:avLst>
              <a:gd name="adj" fmla="val -192000"/>
            </a:avLst>
          </a:prstGeom>
          <a:solidFill>
            <a:srgbClr val="FF5C00"/>
          </a:solidFill>
        </p:spPr>
      </p:sp>
      <p:sp>
        <p:nvSpPr>
          <p:cNvPr id="6" name="Shape 2"/>
          <p:cNvSpPr/>
          <p:nvPr/>
        </p:nvSpPr>
        <p:spPr>
          <a:xfrm>
            <a:off x="-3051" y="4670668"/>
            <a:ext cx="476250" cy="476250"/>
          </a:xfrm>
          <a:prstGeom prst="roundRect">
            <a:avLst>
              <a:gd name="adj" fmla="val -192000"/>
            </a:avLst>
          </a:prstGeom>
          <a:solidFill>
            <a:srgbClr val="FFFFFF"/>
          </a:solidFill>
        </p:spPr>
      </p:sp>
      <p:sp>
        <p:nvSpPr>
          <p:cNvPr id="7" name="Text 3"/>
          <p:cNvSpPr/>
          <p:nvPr/>
        </p:nvSpPr>
        <p:spPr>
          <a:xfrm rot="5400000">
            <a:off x="-954272" y="1426815"/>
            <a:ext cx="2390924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8" name="Shape 4"/>
          <p:cNvSpPr/>
          <p:nvPr/>
        </p:nvSpPr>
        <p:spPr>
          <a:xfrm>
            <a:off x="951512" y="1166813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1" name="Image 1" descr="https://pitch-assets-ccb95893-de3f-4266-973c-20049231b248.s3.eu-west-1.amazonaws.com/4a627aa0-f63b-46c5-b169-5064ed5d967e?pitch-bytes=3118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209" r="20489" b="44637"/>
          <a:stretch>
            <a:fillRect/>
          </a:stretch>
        </p:blipFill>
        <p:spPr>
          <a:xfrm>
            <a:off x="54479" y="4766604"/>
            <a:ext cx="367547" cy="277994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450" y="1703"/>
            <a:ext cx="476250" cy="5141797"/>
          </a:xfrm>
          <a:prstGeom prst="roundRect">
            <a:avLst>
              <a:gd name="adj" fmla="val -192000"/>
            </a:avLst>
          </a:prstGeom>
          <a:solidFill>
            <a:srgbClr val="FF5C00"/>
          </a:solidFill>
        </p:spPr>
        <p:txBody>
          <a:bodyPr wrap="square" lIns="26458" tIns="607018" rIns="26458" bIns="607018" rtlCol="0" anchor="ctr"/>
          <a:lstStyle/>
          <a:p>
            <a:pPr algn="ctr">
              <a:lnSpc>
                <a:spcPts val="1560"/>
              </a:lnSpc>
            </a:pPr>
            <a:endParaRPr lang="en-US" sz="975" dirty="0"/>
          </a:p>
        </p:txBody>
      </p:sp>
      <p:sp>
        <p:nvSpPr>
          <p:cNvPr id="4" name="Shape 1"/>
          <p:cNvSpPr/>
          <p:nvPr/>
        </p:nvSpPr>
        <p:spPr>
          <a:xfrm>
            <a:off x="-3051" y="4670668"/>
            <a:ext cx="476250" cy="476250"/>
          </a:xfrm>
          <a:prstGeom prst="roundRect">
            <a:avLst>
              <a:gd name="adj" fmla="val -192000"/>
            </a:avLst>
          </a:prstGeom>
          <a:solidFill>
            <a:srgbClr val="FFFFFF"/>
          </a:solidFill>
        </p:spPr>
      </p:sp>
      <p:sp>
        <p:nvSpPr>
          <p:cNvPr id="5" name="Text 2"/>
          <p:cNvSpPr/>
          <p:nvPr/>
        </p:nvSpPr>
        <p:spPr>
          <a:xfrm rot="5400000">
            <a:off x="-954272" y="1426815"/>
            <a:ext cx="2390924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952500" y="666750"/>
            <a:ext cx="6667463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Q &amp; A</a:t>
            </a:r>
          </a:p>
        </p:txBody>
      </p:sp>
      <p:sp>
        <p:nvSpPr>
          <p:cNvPr id="7" name="Shape 4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grpSp>
        <p:nvGrpSpPr>
          <p:cNvPr id="42" name="组合 41"/>
          <p:cNvGrpSpPr/>
          <p:nvPr/>
        </p:nvGrpSpPr>
        <p:grpSpPr>
          <a:xfrm>
            <a:off x="1370965" y="1012825"/>
            <a:ext cx="7485380" cy="3526790"/>
            <a:chOff x="1499" y="1595"/>
            <a:chExt cx="11788" cy="5554"/>
          </a:xfrm>
        </p:grpSpPr>
        <p:pic>
          <p:nvPicPr>
            <p:cNvPr id="8" name="Image 0" descr="https://pitch-assets-ccb95893-de3f-4266-973c-20049231b248.s3.eu-west-1.amazonaws.com/c0e3ca7a-d9c1-431b-b980-f3f7ef9f5303?pitch-bytes=3172&amp;pitch-content-type=image%2Fsvg%2Bxm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060" y="4050"/>
              <a:ext cx="2880" cy="787"/>
            </a:xfrm>
            <a:prstGeom prst="rect">
              <a:avLst/>
            </a:prstGeom>
            <a:effectLst>
              <a:outerShdw blurRad="406400" dist="50800" dir="5400000" algn="bl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9" name="Image 1" descr="https://pitch-assets-ccb95893-de3f-4266-973c-20049231b248.s3.eu-west-1.amazonaws.com/2e5f1222-ce7d-43e4-9bfc-f0f6390fbd4e?pitch-bytes=8967&amp;pitch-content-type=image%2F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561" y="1621"/>
              <a:ext cx="936" cy="936"/>
            </a:xfrm>
            <a:prstGeom prst="rect">
              <a:avLst/>
            </a:prstGeom>
          </p:spPr>
        </p:pic>
        <p:pic>
          <p:nvPicPr>
            <p:cNvPr id="10" name="Image 2" descr="https://pitch-assets-ccb95893-de3f-4266-973c-20049231b248.s3.eu-west-1.amazonaws.com/ab47f3e9-d9c4-4ea3-a85f-f109c973113a?pitch-bytes=104795&amp;pitch-content-type=image%2Fpng"/>
            <p:cNvPicPr>
              <a:picLocks noChangeAspect="1"/>
            </p:cNvPicPr>
            <p:nvPr/>
          </p:nvPicPr>
          <p:blipFill>
            <a:blip r:embed="rId8">
              <a:alphaModFix amt="90000"/>
            </a:blip>
            <a:srcRect/>
            <a:stretch>
              <a:fillRect/>
            </a:stretch>
          </p:blipFill>
          <p:spPr>
            <a:xfrm>
              <a:off x="2425" y="5466"/>
              <a:ext cx="1217" cy="1368"/>
            </a:xfrm>
            <a:prstGeom prst="rect">
              <a:avLst/>
            </a:prstGeom>
          </p:spPr>
        </p:pic>
        <p:pic>
          <p:nvPicPr>
            <p:cNvPr id="11" name="Image 3" descr="https://pitch-assets-ccb95893-de3f-4266-973c-20049231b248.s3.eu-west-1.amazonaws.com/3aeb902d-c0ff-4ecf-8b1f-a7e2465f5480?pitch-bytes=45331&amp;pitch-content-type=image%2Fpng"/>
            <p:cNvPicPr>
              <a:picLocks noChangeAspect="1"/>
            </p:cNvPicPr>
            <p:nvPr/>
          </p:nvPicPr>
          <p:blipFill>
            <a:blip r:embed="rId9">
              <a:alphaModFix amt="90000"/>
            </a:blip>
            <a:srcRect/>
            <a:stretch>
              <a:fillRect/>
            </a:stretch>
          </p:blipFill>
          <p:spPr>
            <a:xfrm>
              <a:off x="2574" y="3667"/>
              <a:ext cx="910" cy="970"/>
            </a:xfrm>
            <a:prstGeom prst="rect">
              <a:avLst/>
            </a:prstGeom>
          </p:spPr>
        </p:pic>
        <p:pic>
          <p:nvPicPr>
            <p:cNvPr id="12" name="Image 4" descr="https://pitch-assets-ccb95893-de3f-4266-973c-20049231b248.s3.eu-west-1.amazonaws.com/fe98478d-472b-4ddb-878f-9d4cde57677a?pitch-bytes=36742&amp;pitch-content-type=image%2Fpng"/>
            <p:cNvPicPr>
              <a:picLocks noChangeAspect="1"/>
            </p:cNvPicPr>
            <p:nvPr/>
          </p:nvPicPr>
          <p:blipFill>
            <a:blip r:embed="rId10">
              <a:alphaModFix amt="90000"/>
            </a:blip>
            <a:srcRect/>
            <a:stretch>
              <a:fillRect/>
            </a:stretch>
          </p:blipFill>
          <p:spPr>
            <a:xfrm>
              <a:off x="6465" y="6465"/>
              <a:ext cx="2066" cy="685"/>
            </a:xfrm>
            <a:prstGeom prst="rect">
              <a:avLst/>
            </a:prstGeom>
          </p:spPr>
        </p:pic>
        <p:pic>
          <p:nvPicPr>
            <p:cNvPr id="13" name="Image 5" descr="https://pitch-assets-ccb95893-de3f-4266-973c-20049231b248.s3.eu-west-1.amazonaws.com/d1747684-1e52-4364-ab67-2c7a53c8febd?pitch-bytes=8359&amp;pitch-content-type=image%2Fpng"/>
            <p:cNvPicPr>
              <a:picLocks noChangeAspect="1"/>
            </p:cNvPicPr>
            <p:nvPr/>
          </p:nvPicPr>
          <p:blipFill>
            <a:blip r:embed="rId11">
              <a:alphaModFix amt="90000"/>
            </a:blip>
            <a:srcRect/>
            <a:stretch>
              <a:fillRect/>
            </a:stretch>
          </p:blipFill>
          <p:spPr>
            <a:xfrm>
              <a:off x="7198" y="1915"/>
              <a:ext cx="875" cy="875"/>
            </a:xfrm>
            <a:prstGeom prst="rect">
              <a:avLst/>
            </a:prstGeom>
          </p:spPr>
        </p:pic>
        <p:pic>
          <p:nvPicPr>
            <p:cNvPr id="14" name="Image 6" descr="https://pitch-assets-ccb95893-de3f-4266-973c-20049231b248.s3.eu-west-1.amazonaws.com/ebce593e-2c4e-4d49-aa50-da5f2d705271?pitch-bytes=20713&amp;pitch-content-type=image%2Fpng"/>
            <p:cNvPicPr>
              <a:picLocks noChangeAspect="1"/>
            </p:cNvPicPr>
            <p:nvPr/>
          </p:nvPicPr>
          <p:blipFill>
            <a:blip r:embed="rId12">
              <a:alphaModFix amt="90000"/>
            </a:blip>
            <a:srcRect/>
            <a:stretch>
              <a:fillRect/>
            </a:stretch>
          </p:blipFill>
          <p:spPr>
            <a:xfrm>
              <a:off x="4673" y="5966"/>
              <a:ext cx="868" cy="868"/>
            </a:xfrm>
            <a:prstGeom prst="rect">
              <a:avLst/>
            </a:prstGeom>
          </p:spPr>
        </p:pic>
        <p:pic>
          <p:nvPicPr>
            <p:cNvPr id="15" name="Image 7" descr="https://pitch-assets-ccb95893-de3f-4266-973c-20049231b248.s3.eu-west-1.amazonaws.com/aaa5fc01-4379-45f5-914b-1c1f8020760a?pitch-bytes=12967&amp;pitch-content-type=image%2Fpng"/>
            <p:cNvPicPr>
              <a:picLocks noChangeAspect="1"/>
            </p:cNvPicPr>
            <p:nvPr/>
          </p:nvPicPr>
          <p:blipFill>
            <a:blip r:embed="rId13">
              <a:alphaModFix amt="90000"/>
            </a:blip>
            <a:srcRect/>
            <a:stretch>
              <a:fillRect/>
            </a:stretch>
          </p:blipFill>
          <p:spPr>
            <a:xfrm>
              <a:off x="11036" y="3737"/>
              <a:ext cx="1995" cy="730"/>
            </a:xfrm>
            <a:prstGeom prst="rect">
              <a:avLst/>
            </a:prstGeom>
          </p:spPr>
        </p:pic>
        <p:sp>
          <p:nvSpPr>
            <p:cNvPr id="16" name="Shape 5"/>
            <p:cNvSpPr/>
            <p:nvPr/>
          </p:nvSpPr>
          <p:spPr>
            <a:xfrm rot="448227">
              <a:off x="3633" y="4298"/>
              <a:ext cx="2244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sp>
          <p:nvSpPr>
            <p:cNvPr id="17" name="Shape 6"/>
            <p:cNvSpPr/>
            <p:nvPr/>
          </p:nvSpPr>
          <p:spPr>
            <a:xfrm rot="5958111">
              <a:off x="7144" y="3320"/>
              <a:ext cx="845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sp>
          <p:nvSpPr>
            <p:cNvPr id="18" name="Shape 7"/>
            <p:cNvSpPr/>
            <p:nvPr/>
          </p:nvSpPr>
          <p:spPr>
            <a:xfrm rot="8748402">
              <a:off x="8784" y="3397"/>
              <a:ext cx="2983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sp>
          <p:nvSpPr>
            <p:cNvPr id="19" name="Shape 8"/>
            <p:cNvSpPr/>
            <p:nvPr/>
          </p:nvSpPr>
          <p:spPr>
            <a:xfrm rot="10224935">
              <a:off x="9100" y="4285"/>
              <a:ext cx="2197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sp>
          <p:nvSpPr>
            <p:cNvPr id="20" name="Shape 9"/>
            <p:cNvSpPr/>
            <p:nvPr/>
          </p:nvSpPr>
          <p:spPr>
            <a:xfrm rot="12173951">
              <a:off x="8633" y="5211"/>
              <a:ext cx="1992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sp>
          <p:nvSpPr>
            <p:cNvPr id="21" name="Shape 10"/>
            <p:cNvSpPr/>
            <p:nvPr/>
          </p:nvSpPr>
          <p:spPr>
            <a:xfrm rot="16200000">
              <a:off x="6777" y="5617"/>
              <a:ext cx="1343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sp>
          <p:nvSpPr>
            <p:cNvPr id="22" name="Shape 11"/>
            <p:cNvSpPr/>
            <p:nvPr/>
          </p:nvSpPr>
          <p:spPr>
            <a:xfrm rot="18688167">
              <a:off x="5301" y="5482"/>
              <a:ext cx="1400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sp>
          <p:nvSpPr>
            <p:cNvPr id="23" name="Shape 12"/>
            <p:cNvSpPr/>
            <p:nvPr/>
          </p:nvSpPr>
          <p:spPr>
            <a:xfrm rot="20175977">
              <a:off x="3536" y="5335"/>
              <a:ext cx="2545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pic>
          <p:nvPicPr>
            <p:cNvPr id="24" name="Image 8" descr="https://pitch-assets-ccb95893-de3f-4266-973c-20049231b248.s3.eu-west-1.amazonaws.com/fceb33f3-c820-4b7d-9f21-e2da749b596e?pitch-bytes=11607&amp;pitch-content-type=image%2Fpng"/>
            <p:cNvPicPr>
              <a:picLocks noChangeAspect="1"/>
            </p:cNvPicPr>
            <p:nvPr/>
          </p:nvPicPr>
          <p:blipFill>
            <a:blip r:embed="rId14">
              <a:alphaModFix amt="90000"/>
            </a:blip>
            <a:srcRect/>
            <a:stretch>
              <a:fillRect/>
            </a:stretch>
          </p:blipFill>
          <p:spPr>
            <a:xfrm>
              <a:off x="5215" y="2436"/>
              <a:ext cx="1560" cy="468"/>
            </a:xfrm>
            <a:prstGeom prst="rect">
              <a:avLst/>
            </a:prstGeom>
          </p:spPr>
        </p:pic>
        <p:pic>
          <p:nvPicPr>
            <p:cNvPr id="25" name="Image 9" descr="https://pitch-assets-ccb95893-de3f-4266-973c-20049231b248.s3.eu-west-1.amazonaws.com/b299897b-7f5c-4460-91d1-8d8530bc6d8a?pitch-bytes=18832&amp;pitch-content-type=image%2Fpng"/>
            <p:cNvPicPr>
              <a:picLocks noChangeAspect="1"/>
            </p:cNvPicPr>
            <p:nvPr/>
          </p:nvPicPr>
          <p:blipFill>
            <a:blip r:embed="rId15">
              <a:alphaModFix amt="90000"/>
            </a:blip>
            <a:srcRect/>
            <a:stretch>
              <a:fillRect/>
            </a:stretch>
          </p:blipFill>
          <p:spPr>
            <a:xfrm>
              <a:off x="9330" y="6291"/>
              <a:ext cx="605" cy="605"/>
            </a:xfrm>
            <a:prstGeom prst="rect">
              <a:avLst/>
            </a:prstGeom>
          </p:spPr>
        </p:pic>
        <p:sp>
          <p:nvSpPr>
            <p:cNvPr id="26" name="Shape 13"/>
            <p:cNvSpPr/>
            <p:nvPr/>
          </p:nvSpPr>
          <p:spPr>
            <a:xfrm rot="13776230">
              <a:off x="7920" y="5499"/>
              <a:ext cx="1711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sp>
          <p:nvSpPr>
            <p:cNvPr id="27" name="Shape 14"/>
            <p:cNvSpPr/>
            <p:nvPr/>
          </p:nvSpPr>
          <p:spPr>
            <a:xfrm rot="3903703">
              <a:off x="5962" y="3416"/>
              <a:ext cx="706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pic>
          <p:nvPicPr>
            <p:cNvPr id="28" name="Image 10" descr="https://pitch-assets-ccb95893-de3f-4266-973c-20049231b248.s3.eu-west-1.amazonaws.com/ac267a53-f39c-4b01-abee-1e2ea38c3d1f?pitch-bytes=11527&amp;pitch-content-type=image%2Fpng"/>
            <p:cNvPicPr>
              <a:picLocks noChangeAspect="1"/>
            </p:cNvPicPr>
            <p:nvPr/>
          </p:nvPicPr>
          <p:blipFill>
            <a:blip r:embed="rId16">
              <a:alphaModFix amt="90000"/>
            </a:blip>
            <a:srcRect/>
            <a:stretch>
              <a:fillRect/>
            </a:stretch>
          </p:blipFill>
          <p:spPr>
            <a:xfrm>
              <a:off x="1499" y="4844"/>
              <a:ext cx="752" cy="752"/>
            </a:xfrm>
            <a:prstGeom prst="rect">
              <a:avLst/>
            </a:prstGeom>
          </p:spPr>
        </p:pic>
        <p:sp>
          <p:nvSpPr>
            <p:cNvPr id="29" name="Shape 15"/>
            <p:cNvSpPr/>
            <p:nvPr/>
          </p:nvSpPr>
          <p:spPr>
            <a:xfrm rot="20964431">
              <a:off x="2395" y="4899"/>
              <a:ext cx="3498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pic>
          <p:nvPicPr>
            <p:cNvPr id="30" name="Image 11" descr="https://pitch-assets-ccb95893-de3f-4266-973c-20049231b248.s3.eu-west-1.amazonaws.com/971c057c-b98d-46e9-842e-3a9099f6c206?pitch-bytes=15622&amp;pitch-content-type=image%2Fpng"/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9453" y="2551"/>
              <a:ext cx="655" cy="655"/>
            </a:xfrm>
            <a:prstGeom prst="rect">
              <a:avLst/>
            </a:prstGeom>
          </p:spPr>
        </p:pic>
        <p:pic>
          <p:nvPicPr>
            <p:cNvPr id="31" name="Image 12" descr="https://pitch-assets-ccb95893-de3f-4266-973c-20049231b248.s3.eu-west-1.amazonaws.com/817e0538-3370-457b-8e1c-12bccc5e3e9e?pitch-bytes=15784&amp;pitch-content-type=image%2Fpng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8705" y="1595"/>
              <a:ext cx="655" cy="655"/>
            </a:xfrm>
            <a:prstGeom prst="rect">
              <a:avLst/>
            </a:prstGeom>
          </p:spPr>
        </p:pic>
        <p:sp>
          <p:nvSpPr>
            <p:cNvPr id="32" name="Shape 16"/>
            <p:cNvSpPr/>
            <p:nvPr/>
          </p:nvSpPr>
          <p:spPr>
            <a:xfrm rot="6903942">
              <a:off x="7752" y="3109"/>
              <a:ext cx="1670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sp>
          <p:nvSpPr>
            <p:cNvPr id="33" name="Shape 17"/>
            <p:cNvSpPr/>
            <p:nvPr/>
          </p:nvSpPr>
          <p:spPr>
            <a:xfrm rot="7882597">
              <a:off x="8660" y="3557"/>
              <a:ext cx="806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pic>
          <p:nvPicPr>
            <p:cNvPr id="34" name="Image 13" descr="https://pitch-assets-ccb95893-de3f-4266-973c-20049231b248.s3.eu-west-1.amazonaws.com/9a69d5b4-1519-449d-8e60-07eac209438f?pitch-bytes=66412&amp;pitch-content-type=image%2Fpng"/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3300" y="2602"/>
              <a:ext cx="544" cy="544"/>
            </a:xfrm>
            <a:prstGeom prst="rect">
              <a:avLst/>
            </a:prstGeom>
          </p:spPr>
        </p:pic>
        <p:sp>
          <p:nvSpPr>
            <p:cNvPr id="35" name="Shape 18"/>
            <p:cNvSpPr/>
            <p:nvPr/>
          </p:nvSpPr>
          <p:spPr>
            <a:xfrm rot="1579873">
              <a:off x="3935" y="3565"/>
              <a:ext cx="2155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  <p:pic>
          <p:nvPicPr>
            <p:cNvPr id="36" name="Image 14" descr="https://pitch-assets-ccb95893-de3f-4266-973c-20049231b248.s3.eu-west-1.amazonaws.com/c993ab30-161b-4601-9232-b712f3d3885d?pitch-bytes=26225&amp;pitch-content-type=image%2Fpng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10715" y="5598"/>
              <a:ext cx="764" cy="764"/>
            </a:xfrm>
            <a:prstGeom prst="rect">
              <a:avLst/>
            </a:prstGeom>
          </p:spPr>
        </p:pic>
        <p:pic>
          <p:nvPicPr>
            <p:cNvPr id="37" name="Image 15" descr="https://pitch-assets-ccb95893-de3f-4266-973c-20049231b248.s3.eu-west-1.amazonaws.com/5be496b1-779f-49f1-9b60-1df0d6b6616a?pitch-bytes=11688&amp;pitch-content-type=image%2Fpng"/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>
            <a:xfrm>
              <a:off x="12463" y="5028"/>
              <a:ext cx="825" cy="825"/>
            </a:xfrm>
            <a:prstGeom prst="rect">
              <a:avLst/>
            </a:prstGeom>
          </p:spPr>
        </p:pic>
        <p:sp>
          <p:nvSpPr>
            <p:cNvPr id="38" name="Shape 19"/>
            <p:cNvSpPr/>
            <p:nvPr/>
          </p:nvSpPr>
          <p:spPr>
            <a:xfrm rot="11564288">
              <a:off x="8997" y="5034"/>
              <a:ext cx="3691" cy="0"/>
            </a:xfrm>
            <a:prstGeom prst="line">
              <a:avLst/>
            </a:prstGeom>
            <a:solidFill>
              <a:srgbClr val="FF5C00"/>
            </a:solidFill>
            <a:ln w="10583">
              <a:solidFill>
                <a:srgbClr val="4E5155"/>
              </a:solidFill>
              <a:prstDash val="solid"/>
              <a:headEnd type="none"/>
              <a:tailEnd type="triangle"/>
            </a:ln>
          </p:spPr>
        </p:sp>
      </p:grpSp>
      <p:pic>
        <p:nvPicPr>
          <p:cNvPr id="39" name="Image 16" descr="https://pitch-assets-ccb95893-de3f-4266-973c-20049231b248.s3.eu-west-1.amazonaws.com/4a627aa0-f63b-46c5-b169-5064ed5d967e?pitch-bytes=3118&amp;pitch-content-type=image%2Fsvg%2Bxml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21209" r="20489" b="44637"/>
          <a:stretch>
            <a:fillRect/>
          </a:stretch>
        </p:blipFill>
        <p:spPr>
          <a:xfrm>
            <a:off x="54479" y="4766604"/>
            <a:ext cx="367547" cy="277994"/>
          </a:xfrm>
          <a:prstGeom prst="rect">
            <a:avLst/>
          </a:prstGeom>
        </p:spPr>
      </p:pic>
      <p:sp>
        <p:nvSpPr>
          <p:cNvPr id="2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14</a:t>
            </a:fld>
            <a:endParaRPr lang="en-US"/>
          </a:p>
        </p:txBody>
      </p:sp>
      <p:sp>
        <p:nvSpPr>
          <p:cNvPr id="40" name="Text 5"/>
          <p:cNvSpPr/>
          <p:nvPr>
            <p:custDataLst>
              <p:tags r:id="rId1"/>
            </p:custDataLst>
          </p:nvPr>
        </p:nvSpPr>
        <p:spPr>
          <a:xfrm>
            <a:off x="843310" y="4183033"/>
            <a:ext cx="1789100" cy="487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 err="1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Tg</a:t>
            </a:r>
            <a:r>
              <a:rPr lang="en-US" sz="1200" b="0" kern="0" spc="-36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:PoPPneo3</a:t>
            </a:r>
            <a:endParaRPr lang="en-US" sz="1200" dirty="0"/>
          </a:p>
        </p:txBody>
      </p:sp>
      <p:sp>
        <p:nvSpPr>
          <p:cNvPr id="41" name="Text 6"/>
          <p:cNvSpPr/>
          <p:nvPr>
            <p:custDataLst>
              <p:tags r:id="rId2"/>
            </p:custDataLst>
          </p:nvPr>
        </p:nvSpPr>
        <p:spPr>
          <a:xfrm>
            <a:off x="843310" y="4517751"/>
            <a:ext cx="1789101" cy="487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E-mail :Neo3@PoPP.</a:t>
            </a:r>
            <a:r>
              <a:rPr lang="en-US" altLang="zh-CN" sz="1200" b="0" kern="0" spc="-36" dirty="0">
                <a:solidFill>
                  <a:srgbClr val="FFFFFF"/>
                </a:solidFill>
                <a:latin typeface="Playfair Display" pitchFamily="34" charset="0"/>
                <a:ea typeface="宋体" pitchFamily="2" charset="-122"/>
                <a:cs typeface="Playfair Display" pitchFamily="34" charset="-120"/>
              </a:rPr>
              <a:t>Club</a:t>
            </a:r>
          </a:p>
        </p:txBody>
      </p:sp>
      <p:pic>
        <p:nvPicPr>
          <p:cNvPr id="43" name="图片 42" descr="chat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16910" y="3291205"/>
            <a:ext cx="327025" cy="327025"/>
          </a:xfrm>
          <a:prstGeom prst="rect">
            <a:avLst/>
          </a:prstGeom>
        </p:spPr>
      </p:pic>
      <p:pic>
        <p:nvPicPr>
          <p:cNvPr id="44" name="图片 43" descr="bulb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27825" y="2529840"/>
            <a:ext cx="377190" cy="377190"/>
          </a:xfrm>
          <a:prstGeom prst="rect">
            <a:avLst/>
          </a:prstGeom>
        </p:spPr>
      </p:pic>
      <p:pic>
        <p:nvPicPr>
          <p:cNvPr id="45" name="图片 44" descr="celestial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65495" y="3375025"/>
            <a:ext cx="342265" cy="342265"/>
          </a:xfrm>
          <a:prstGeom prst="rect">
            <a:avLst/>
          </a:prstGeom>
        </p:spPr>
      </p:pic>
      <p:pic>
        <p:nvPicPr>
          <p:cNvPr id="49" name="图片 48" descr="avatar-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58795" y="2610485"/>
            <a:ext cx="327660" cy="327660"/>
          </a:xfrm>
          <a:prstGeom prst="rect">
            <a:avLst/>
          </a:prstGeom>
        </p:spPr>
      </p:pic>
      <p:pic>
        <p:nvPicPr>
          <p:cNvPr id="50" name="图片 49" descr="avatar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730625" y="2212975"/>
            <a:ext cx="316865" cy="316865"/>
          </a:xfrm>
          <a:prstGeom prst="rect">
            <a:avLst/>
          </a:prstGeom>
        </p:spPr>
      </p:pic>
      <p:pic>
        <p:nvPicPr>
          <p:cNvPr id="51" name="图片 50" descr="avatar-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21150" y="3315335"/>
            <a:ext cx="329565" cy="329565"/>
          </a:xfrm>
          <a:prstGeom prst="rect">
            <a:avLst/>
          </a:prstGeom>
        </p:spPr>
      </p:pic>
      <p:pic>
        <p:nvPicPr>
          <p:cNvPr id="52" name="图片 51" descr="avatar-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15810" y="1703070"/>
            <a:ext cx="346710" cy="346710"/>
          </a:xfrm>
          <a:prstGeom prst="rect">
            <a:avLst/>
          </a:prstGeom>
        </p:spPr>
      </p:pic>
      <p:pic>
        <p:nvPicPr>
          <p:cNvPr id="53" name="图片 52" descr="avatar-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30240" y="1862455"/>
            <a:ext cx="274955" cy="274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11663" y="-1383943480"/>
            <a:ext cx="5166754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Another idea, equally important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952500" y="667019"/>
            <a:ext cx="771517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zh-CN" altLang="en-US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商业模式</a:t>
            </a:r>
          </a:p>
        </p:txBody>
      </p:sp>
      <p:sp>
        <p:nvSpPr>
          <p:cNvPr id="6" name="Shape 2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Text 3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8" name="Shape 4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15</a:t>
            </a:fld>
            <a:endParaRPr 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548505" y="2710180"/>
            <a:ext cx="594360" cy="1628775"/>
            <a:chOff x="8085" y="3256"/>
            <a:chExt cx="936" cy="2565"/>
          </a:xfrm>
        </p:grpSpPr>
        <p:sp>
          <p:nvSpPr>
            <p:cNvPr id="27" name="右箭头 26"/>
            <p:cNvSpPr/>
            <p:nvPr/>
          </p:nvSpPr>
          <p:spPr>
            <a:xfrm>
              <a:off x="8085" y="3256"/>
              <a:ext cx="935" cy="232"/>
            </a:xfrm>
            <a:prstGeom prst="rightArrow">
              <a:avLst/>
            </a:prstGeom>
            <a:noFill/>
            <a:ln>
              <a:solidFill>
                <a:srgbClr val="FF5C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82823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右箭头 27"/>
            <p:cNvSpPr/>
            <p:nvPr>
              <p:custDataLst>
                <p:tags r:id="rId6"/>
              </p:custDataLst>
            </p:nvPr>
          </p:nvSpPr>
          <p:spPr>
            <a:xfrm>
              <a:off x="8085" y="5589"/>
              <a:ext cx="936" cy="232"/>
            </a:xfrm>
            <a:prstGeom prst="rightArrow">
              <a:avLst/>
            </a:prstGeom>
            <a:noFill/>
            <a:ln>
              <a:solidFill>
                <a:srgbClr val="FF5C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82823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右箭头 28"/>
            <p:cNvSpPr/>
            <p:nvPr>
              <p:custDataLst>
                <p:tags r:id="rId7"/>
              </p:custDataLst>
            </p:nvPr>
          </p:nvSpPr>
          <p:spPr>
            <a:xfrm>
              <a:off x="8085" y="4422"/>
              <a:ext cx="935" cy="232"/>
            </a:xfrm>
            <a:prstGeom prst="rightArrow">
              <a:avLst/>
            </a:prstGeom>
            <a:noFill/>
            <a:ln>
              <a:solidFill>
                <a:srgbClr val="FF5C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82823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 6"/>
          <p:cNvSpPr/>
          <p:nvPr>
            <p:custDataLst>
              <p:tags r:id="rId1"/>
            </p:custDataLst>
          </p:nvPr>
        </p:nvSpPr>
        <p:spPr>
          <a:xfrm>
            <a:off x="1069975" y="1494790"/>
            <a:ext cx="3501390" cy="269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kumimoji="1" lang="zh-CN" altLang="en-US" sz="1200" dirty="0">
                <a:solidFill>
                  <a:srgbClr val="FF5C00"/>
                </a:solidFill>
                <a:sym typeface="+mn-ea"/>
              </a:rPr>
              <a:t>围绕优质内容生成和社交互动增长为核心</a:t>
            </a:r>
          </a:p>
        </p:txBody>
      </p:sp>
      <p:pic>
        <p:nvPicPr>
          <p:cNvPr id="14" name="图片 13" descr="image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3295" y="2217420"/>
            <a:ext cx="3185160" cy="2589530"/>
          </a:xfrm>
          <a:prstGeom prst="rect">
            <a:avLst/>
          </a:prstGeom>
        </p:spPr>
      </p:pic>
      <p:sp>
        <p:nvSpPr>
          <p:cNvPr id="4" name="Text 9"/>
          <p:cNvSpPr/>
          <p:nvPr>
            <p:custDataLst>
              <p:tags r:id="rId3"/>
            </p:custDataLst>
          </p:nvPr>
        </p:nvSpPr>
        <p:spPr>
          <a:xfrm>
            <a:off x="5378450" y="2671445"/>
            <a:ext cx="2383790" cy="2514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增值服务,辅助创作工具,NFT发行等收益</a:t>
            </a:r>
          </a:p>
        </p:txBody>
      </p:sp>
      <p:sp>
        <p:nvSpPr>
          <p:cNvPr id="10" name="Text 10"/>
          <p:cNvSpPr/>
          <p:nvPr>
            <p:custDataLst>
              <p:tags r:id="rId4"/>
            </p:custDataLst>
          </p:nvPr>
        </p:nvSpPr>
        <p:spPr>
          <a:xfrm>
            <a:off x="5331852" y="3402871"/>
            <a:ext cx="2383445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协议收益、能量收益、交易滑点</a:t>
            </a:r>
          </a:p>
        </p:txBody>
      </p:sp>
      <p:sp>
        <p:nvSpPr>
          <p:cNvPr id="32" name="Text 11"/>
          <p:cNvSpPr/>
          <p:nvPr>
            <p:custDataLst>
              <p:tags r:id="rId5"/>
            </p:custDataLst>
          </p:nvPr>
        </p:nvSpPr>
        <p:spPr>
          <a:xfrm>
            <a:off x="5378833" y="4162580"/>
            <a:ext cx="2383445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提供接口，定制服务，IP变现等收益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4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5991361" y="4285728"/>
            <a:ext cx="1434071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6000"/>
              </a:lnSpc>
            </a:pPr>
            <a:r>
              <a:rPr lang="en-US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TEAM</a:t>
            </a:r>
            <a:endParaRPr lang="en-US" sz="6000" dirty="0"/>
          </a:p>
        </p:txBody>
      </p:sp>
      <p:sp>
        <p:nvSpPr>
          <p:cNvPr id="7" name="Shape 4"/>
          <p:cNvSpPr/>
          <p:nvPr/>
        </p:nvSpPr>
        <p:spPr>
          <a:xfrm>
            <a:off x="954382" y="757755"/>
            <a:ext cx="2482871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955795" y="422767"/>
            <a:ext cx="2481411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JC-CEO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953351" y="897474"/>
            <a:ext cx="2483421" cy="73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国内top前三陌生人社交项目合伙人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参与项目从初创到变现的完整周期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擅长社交、社区运营以及流程和顶级框架设计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具备管理团队经验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6470469" y="4118323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7620719" y="4095429"/>
            <a:ext cx="1047750" cy="1047750"/>
          </a:xfrm>
          <a:prstGeom prst="roundRect">
            <a:avLst>
              <a:gd name="adj" fmla="val -87273"/>
            </a:avLst>
          </a:prstGeom>
          <a:solidFill>
            <a:srgbClr val="FF5C00"/>
          </a:solidFill>
        </p:spPr>
      </p:sp>
      <p:pic>
        <p:nvPicPr>
          <p:cNvPr id="12" name="Image 0" descr="https://pitch-assets-ccb95893-de3f-4266-973c-20049231b248.s3.eu-west-1.amazonaws.com/3b8493ba-0c88-4abc-9e5e-95be3cf509ed?pitch-bytes=4046&amp;pitch-content-type=image%2F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700000">
            <a:off x="7861751" y="4307097"/>
            <a:ext cx="571500" cy="571500"/>
          </a:xfrm>
          <a:prstGeom prst="rect">
            <a:avLst/>
          </a:prstGeom>
        </p:spPr>
      </p:pic>
      <p:pic>
        <p:nvPicPr>
          <p:cNvPr id="13" name="Image 1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3561603" y="757755"/>
            <a:ext cx="2482871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15" name="Text 10"/>
          <p:cNvSpPr/>
          <p:nvPr/>
        </p:nvSpPr>
        <p:spPr>
          <a:xfrm>
            <a:off x="3563016" y="422767"/>
            <a:ext cx="2481411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Yannik-CPO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3560572" y="897474"/>
            <a:ext cx="2483532" cy="10972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多年海外社交产品和设计经验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负责的海外社交产品连续5年利润增长50%，全球垂类领域Top5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丰富的用户体验经验，一年内30日留存从15%提升至40%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从事产品设计管理3年</a:t>
            </a:r>
            <a:endParaRPr lang="en-US" sz="900" dirty="0"/>
          </a:p>
        </p:txBody>
      </p:sp>
      <p:sp>
        <p:nvSpPr>
          <p:cNvPr id="17" name="Shape 12"/>
          <p:cNvSpPr/>
          <p:nvPr/>
        </p:nvSpPr>
        <p:spPr>
          <a:xfrm>
            <a:off x="6184390" y="757755"/>
            <a:ext cx="2482871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18" name="Text 13"/>
          <p:cNvSpPr/>
          <p:nvPr/>
        </p:nvSpPr>
        <p:spPr>
          <a:xfrm>
            <a:off x="6185802" y="422767"/>
            <a:ext cx="2481411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Sato-COO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3358" y="897474"/>
            <a:ext cx="2483495" cy="10972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互联网及加密行业10余年连续创业者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曾领导项目到达市值TOP100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某北美知名社交产品联合创始人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擅长加密经济模型设计，顶层框架设计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有多次完整周期项目经验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同时具备丰富的投资经验和团队管理经验</a:t>
            </a:r>
            <a:endParaRPr lang="en-US" sz="900" dirty="0"/>
          </a:p>
        </p:txBody>
      </p:sp>
      <p:sp>
        <p:nvSpPr>
          <p:cNvPr id="20" name="Shape 15"/>
          <p:cNvSpPr/>
          <p:nvPr/>
        </p:nvSpPr>
        <p:spPr>
          <a:xfrm>
            <a:off x="954382" y="2532222"/>
            <a:ext cx="2482871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21" name="Text 16"/>
          <p:cNvSpPr/>
          <p:nvPr/>
        </p:nvSpPr>
        <p:spPr>
          <a:xfrm>
            <a:off x="955795" y="2197233"/>
            <a:ext cx="2481411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Neo-CTO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953351" y="2671904"/>
            <a:ext cx="2483421" cy="16458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从16年开始，从公链、钱包、浏览器、智能合约，到Defi，DAO，GameFi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Web3.0开发，参与了行业全周期各品类数十款产品的研发和运维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参与多个市值TOP100项目的开发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参与多个生态的技术搭建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负责管理参与DEME平台建设的40余名开发者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于所在地担任多个政府和企业项目的技术顾问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担任行业协会理事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3561603" y="2532222"/>
            <a:ext cx="2482871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24" name="Text 19"/>
          <p:cNvSpPr/>
          <p:nvPr/>
        </p:nvSpPr>
        <p:spPr>
          <a:xfrm>
            <a:off x="3563016" y="2197233"/>
            <a:ext cx="2481002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John-CFO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3560572" y="2671941"/>
            <a:ext cx="2483495" cy="73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多年行业管理、企业管理经验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法务、财务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融资管理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公司架构设计、合规设计</a:t>
            </a:r>
            <a:endParaRPr lang="en-US" sz="900" dirty="0"/>
          </a:p>
        </p:txBody>
      </p:sp>
      <p:sp>
        <p:nvSpPr>
          <p:cNvPr id="26" name="Shape 21"/>
          <p:cNvSpPr/>
          <p:nvPr/>
        </p:nvSpPr>
        <p:spPr>
          <a:xfrm>
            <a:off x="6184390" y="2532222"/>
            <a:ext cx="2482871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27" name="Text 22"/>
          <p:cNvSpPr/>
          <p:nvPr/>
        </p:nvSpPr>
        <p:spPr>
          <a:xfrm>
            <a:off x="6185802" y="2197233"/>
            <a:ext cx="2481411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Jason-合伙人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6183358" y="2671941"/>
            <a:ext cx="2483495" cy="73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知名大厂市场和商务经验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多个知名项目核心投资人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多年深耕游戏和区块链行业</a:t>
            </a:r>
            <a:endParaRPr lang="en-US" sz="900" dirty="0"/>
          </a:p>
          <a:p>
            <a:pPr marL="190500" indent="-190500" algn="l">
              <a:lnSpc>
                <a:spcPts val="1440"/>
              </a:lnSpc>
              <a:buSzPct val="100000"/>
              <a:buFont typeface="+mj-lt"/>
              <a:buAutoNum type="arabicPeriod"/>
            </a:pPr>
            <a:r>
              <a:rPr lang="en-US" sz="9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资本对接，投资关系维护</a:t>
            </a:r>
            <a:endParaRPr lang="en-US" sz="900" dirty="0"/>
          </a:p>
        </p:txBody>
      </p:sp>
      <p:sp>
        <p:nvSpPr>
          <p:cNvPr id="2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Frame 480962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5235" y="1560830"/>
            <a:ext cx="3354705" cy="3342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11663" y="-1383943480"/>
            <a:ext cx="5166754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Another idea, equally important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8" name="Shape 4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r>
              <a:rPr lang="en-US" b="0"/>
              <a:t>16</a:t>
            </a:r>
            <a:endParaRPr lang="en-US"/>
          </a:p>
        </p:txBody>
      </p:sp>
      <p:sp>
        <p:nvSpPr>
          <p:cNvPr id="20" name="Text 6"/>
          <p:cNvSpPr/>
          <p:nvPr>
            <p:custDataLst>
              <p:tags r:id="rId1"/>
            </p:custDataLst>
          </p:nvPr>
        </p:nvSpPr>
        <p:spPr>
          <a:xfrm>
            <a:off x="2449830" y="1963420"/>
            <a:ext cx="1918970" cy="249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lang="en-US" dirty="0">
                <a:solidFill>
                  <a:schemeClr val="bg1"/>
                </a:solidFill>
              </a:rPr>
              <a:t>Yannik</a:t>
            </a:r>
          </a:p>
        </p:txBody>
      </p:sp>
      <p:sp>
        <p:nvSpPr>
          <p:cNvPr id="31" name="Shape 8"/>
          <p:cNvSpPr/>
          <p:nvPr>
            <p:custDataLst>
              <p:tags r:id="rId2"/>
            </p:custDataLst>
          </p:nvPr>
        </p:nvSpPr>
        <p:spPr>
          <a:xfrm>
            <a:off x="7620719" y="1703"/>
            <a:ext cx="1047750" cy="1047750"/>
          </a:xfrm>
          <a:prstGeom prst="roundRect">
            <a:avLst>
              <a:gd name="adj" fmla="val -87273"/>
            </a:avLst>
          </a:prstGeom>
          <a:solidFill>
            <a:srgbClr val="FF5C00"/>
          </a:solidFill>
        </p:spPr>
      </p:sp>
      <p:pic>
        <p:nvPicPr>
          <p:cNvPr id="32" name="Image 0" descr="https://pitch-assets-ccb95893-de3f-4266-973c-20049231b248.s3.eu-west-1.amazonaws.com/3b8493ba-0c88-4abc-9e5e-95be3cf509ed?pitch-bytes=4046&amp;pitch-content-type=image%2F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 rot="2700000">
            <a:off x="7861751" y="213371"/>
            <a:ext cx="571500" cy="571500"/>
          </a:xfrm>
          <a:prstGeom prst="rect">
            <a:avLst/>
          </a:prstGeom>
        </p:spPr>
      </p:pic>
      <p:sp>
        <p:nvSpPr>
          <p:cNvPr id="11" name="Text 1"/>
          <p:cNvSpPr/>
          <p:nvPr>
            <p:custDataLst>
              <p:tags r:id="rId4"/>
            </p:custDataLst>
          </p:nvPr>
        </p:nvSpPr>
        <p:spPr>
          <a:xfrm>
            <a:off x="952500" y="667019"/>
            <a:ext cx="771517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DEMO </a:t>
            </a:r>
            <a:r>
              <a:rPr lang="zh-CN" altLang="en-US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核心研发</a:t>
            </a:r>
          </a:p>
        </p:txBody>
      </p:sp>
      <p:sp>
        <p:nvSpPr>
          <p:cNvPr id="13" name="Shape 2"/>
          <p:cNvSpPr/>
          <p:nvPr>
            <p:custDataLst>
              <p:tags r:id="rId5"/>
            </p:custDataLst>
          </p:nvPr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Text 6"/>
          <p:cNvSpPr/>
          <p:nvPr>
            <p:custDataLst>
              <p:tags r:id="rId6"/>
            </p:custDataLst>
          </p:nvPr>
        </p:nvSpPr>
        <p:spPr>
          <a:xfrm>
            <a:off x="2449830" y="2212975"/>
            <a:ext cx="1918970" cy="249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产品</a:t>
            </a:r>
          </a:p>
        </p:txBody>
      </p:sp>
      <p:pic>
        <p:nvPicPr>
          <p:cNvPr id="33" name="图片 32" descr="Frame 480962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47520" y="1863090"/>
            <a:ext cx="513080" cy="638810"/>
          </a:xfrm>
          <a:prstGeom prst="rect">
            <a:avLst/>
          </a:prstGeom>
        </p:spPr>
      </p:pic>
      <p:pic>
        <p:nvPicPr>
          <p:cNvPr id="34" name="图片 33" descr="Frame 480962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3935" y="2842260"/>
            <a:ext cx="554990" cy="601345"/>
          </a:xfrm>
          <a:prstGeom prst="rect">
            <a:avLst/>
          </a:prstGeom>
        </p:spPr>
      </p:pic>
      <p:sp>
        <p:nvSpPr>
          <p:cNvPr id="35" name="Text 6"/>
          <p:cNvSpPr/>
          <p:nvPr>
            <p:custDataLst>
              <p:tags r:id="rId7"/>
            </p:custDataLst>
          </p:nvPr>
        </p:nvSpPr>
        <p:spPr>
          <a:xfrm>
            <a:off x="3042920" y="2955925"/>
            <a:ext cx="1918970" cy="249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kumimoji="1" lang="en-US" altLang="zh-CN" dirty="0" err="1">
                <a:solidFill>
                  <a:schemeClr val="bg1"/>
                </a:solidFill>
                <a:sym typeface="+mn-ea"/>
              </a:rPr>
              <a:t>KaiKai</a:t>
            </a:r>
          </a:p>
        </p:txBody>
      </p:sp>
      <p:sp>
        <p:nvSpPr>
          <p:cNvPr id="36" name="Text 6"/>
          <p:cNvSpPr/>
          <p:nvPr>
            <p:custDataLst>
              <p:tags r:id="rId8"/>
            </p:custDataLst>
          </p:nvPr>
        </p:nvSpPr>
        <p:spPr>
          <a:xfrm>
            <a:off x="3042920" y="3205480"/>
            <a:ext cx="1918970" cy="249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前端</a:t>
            </a:r>
          </a:p>
        </p:txBody>
      </p:sp>
      <p:pic>
        <p:nvPicPr>
          <p:cNvPr id="37" name="图片 36" descr="Frame 480962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09115" y="3808730"/>
            <a:ext cx="505460" cy="584200"/>
          </a:xfrm>
          <a:prstGeom prst="rect">
            <a:avLst/>
          </a:prstGeom>
        </p:spPr>
      </p:pic>
      <p:sp>
        <p:nvSpPr>
          <p:cNvPr id="40" name="Text 6"/>
          <p:cNvSpPr/>
          <p:nvPr>
            <p:custDataLst>
              <p:tags r:id="rId9"/>
            </p:custDataLst>
          </p:nvPr>
        </p:nvSpPr>
        <p:spPr>
          <a:xfrm>
            <a:off x="2419985" y="3874135"/>
            <a:ext cx="1905635" cy="354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kumimoji="1" lang="en-GB" altLang="zh-CN" dirty="0">
                <a:solidFill>
                  <a:schemeClr val="bg1"/>
                </a:solidFill>
                <a:sym typeface="+mn-ea"/>
              </a:rPr>
              <a:t>Health</a:t>
            </a:r>
            <a:r>
              <a:rPr kumimoji="1" lang="en-US" altLang="en-GB" dirty="0">
                <a:solidFill>
                  <a:schemeClr val="bg1"/>
                </a:solidFill>
                <a:sym typeface="+mn-ea"/>
              </a:rPr>
              <a:t>,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Lester</a:t>
            </a:r>
          </a:p>
        </p:txBody>
      </p:sp>
      <p:sp>
        <p:nvSpPr>
          <p:cNvPr id="41" name="Text 6"/>
          <p:cNvSpPr/>
          <p:nvPr>
            <p:custDataLst>
              <p:tags r:id="rId10"/>
            </p:custDataLst>
          </p:nvPr>
        </p:nvSpPr>
        <p:spPr>
          <a:xfrm>
            <a:off x="2419985" y="4123690"/>
            <a:ext cx="1905635" cy="354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区块链</a:t>
            </a:r>
          </a:p>
        </p:txBody>
      </p:sp>
      <p:pic>
        <p:nvPicPr>
          <p:cNvPr id="48" name="图片 47" descr="712520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31030" y="1089025"/>
            <a:ext cx="6777355" cy="64242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roup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2955" y="2971800"/>
            <a:ext cx="3200400" cy="1936750"/>
          </a:xfrm>
          <a:prstGeom prst="rect">
            <a:avLst/>
          </a:prstGeom>
        </p:spPr>
      </p:pic>
      <p:pic>
        <p:nvPicPr>
          <p:cNvPr id="34" name="图片 33" descr="712520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980" y="-99060"/>
            <a:ext cx="9288780" cy="52603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11663" y="-1383943480"/>
            <a:ext cx="5166754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Another idea, equally important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8" name="Shape 4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r>
              <a:rPr lang="en-US" b="0"/>
              <a:t>17</a:t>
            </a:r>
            <a:endParaRPr lang="en-US"/>
          </a:p>
        </p:txBody>
      </p:sp>
      <p:pic>
        <p:nvPicPr>
          <p:cNvPr id="15" name="图片 14" descr="Frame 480962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8455" y="608330"/>
            <a:ext cx="2368550" cy="541655"/>
          </a:xfrm>
          <a:prstGeom prst="rect">
            <a:avLst/>
          </a:prstGeom>
        </p:spPr>
      </p:pic>
      <p:sp>
        <p:nvSpPr>
          <p:cNvPr id="16" name="Text 1"/>
          <p:cNvSpPr/>
          <p:nvPr>
            <p:custDataLst>
              <p:tags r:id="rId1"/>
            </p:custDataLst>
          </p:nvPr>
        </p:nvSpPr>
        <p:spPr>
          <a:xfrm>
            <a:off x="1267460" y="1876059"/>
            <a:ext cx="771517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000"/>
              </a:lnSpc>
            </a:pPr>
            <a:r>
              <a:rPr lang="zh-CN" altLang="en-US" sz="3600" dirty="0">
                <a:solidFill>
                  <a:schemeClr val="bg1"/>
                </a:solidFill>
              </a:rPr>
              <a:t>创业时机</a:t>
            </a:r>
          </a:p>
        </p:txBody>
      </p:sp>
      <p:sp>
        <p:nvSpPr>
          <p:cNvPr id="17" name="Text 1"/>
          <p:cNvSpPr/>
          <p:nvPr>
            <p:custDataLst>
              <p:tags r:id="rId2"/>
            </p:custDataLst>
          </p:nvPr>
        </p:nvSpPr>
        <p:spPr>
          <a:xfrm>
            <a:off x="1211580" y="2145299"/>
            <a:ext cx="771517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现在是最好的时机</a:t>
            </a:r>
          </a:p>
        </p:txBody>
      </p:sp>
      <p:sp>
        <p:nvSpPr>
          <p:cNvPr id="20" name="Text 6"/>
          <p:cNvSpPr/>
          <p:nvPr>
            <p:custDataLst>
              <p:tags r:id="rId3"/>
            </p:custDataLst>
          </p:nvPr>
        </p:nvSpPr>
        <p:spPr>
          <a:xfrm>
            <a:off x="1694815" y="661035"/>
            <a:ext cx="2274570" cy="436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lang="en-US" sz="140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  <a:sym typeface="+mn-ea"/>
              </a:rPr>
              <a:t>01 </a:t>
            </a:r>
            <a:r>
              <a:rPr lang="en-US" sz="975" dirty="0">
                <a:solidFill>
                  <a:schemeClr val="bg1"/>
                </a:solidFill>
              </a:rPr>
              <a:t>Web2</a:t>
            </a:r>
            <a:r>
              <a:rPr lang="zh-CN" altLang="en-US" sz="975" dirty="0">
                <a:solidFill>
                  <a:schemeClr val="bg1"/>
                </a:solidFill>
              </a:rPr>
              <a:t>社交产品增长下滑</a:t>
            </a:r>
            <a:r>
              <a:rPr lang="en-US" altLang="zh-CN" sz="975" dirty="0">
                <a:solidFill>
                  <a:schemeClr val="bg1"/>
                </a:solidFill>
              </a:rPr>
              <a:t>,Web3</a:t>
            </a:r>
            <a:r>
              <a:rPr lang="zh-CN" altLang="en-US" sz="975" dirty="0">
                <a:solidFill>
                  <a:schemeClr val="bg1"/>
                </a:solidFill>
              </a:rPr>
              <a:t>行业正处于导入期</a:t>
            </a:r>
          </a:p>
        </p:txBody>
      </p:sp>
      <p:pic>
        <p:nvPicPr>
          <p:cNvPr id="21" name="图片 20" descr="Frame 480962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66445" y="2378710"/>
            <a:ext cx="2368550" cy="541655"/>
          </a:xfrm>
          <a:prstGeom prst="rect">
            <a:avLst/>
          </a:prstGeom>
        </p:spPr>
      </p:pic>
      <p:sp>
        <p:nvSpPr>
          <p:cNvPr id="22" name="Text 6"/>
          <p:cNvSpPr/>
          <p:nvPr>
            <p:custDataLst>
              <p:tags r:id="rId5"/>
            </p:custDataLst>
          </p:nvPr>
        </p:nvSpPr>
        <p:spPr>
          <a:xfrm>
            <a:off x="852805" y="2431415"/>
            <a:ext cx="2274570" cy="436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lang="en-US" sz="140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  <a:sym typeface="+mn-ea"/>
              </a:rPr>
              <a:t>02 </a:t>
            </a:r>
            <a:r>
              <a:rPr lang="zh-CN" altLang="en-US" sz="975" dirty="0">
                <a:solidFill>
                  <a:schemeClr val="bg1"/>
                </a:solidFill>
              </a:rPr>
              <a:t>国内</a:t>
            </a:r>
            <a:r>
              <a:rPr lang="en-US" altLang="zh-CN" sz="975" dirty="0">
                <a:solidFill>
                  <a:schemeClr val="bg1"/>
                </a:solidFill>
              </a:rPr>
              <a:t>Web3 KOL</a:t>
            </a:r>
            <a:r>
              <a:rPr lang="zh-CN" altLang="en-US" sz="975" dirty="0">
                <a:solidFill>
                  <a:schemeClr val="bg1"/>
                </a:solidFill>
              </a:rPr>
              <a:t>无处发声</a:t>
            </a:r>
            <a:r>
              <a:rPr lang="en-US" altLang="zh-CN" sz="975" dirty="0">
                <a:solidFill>
                  <a:schemeClr val="bg1"/>
                </a:solidFill>
              </a:rPr>
              <a:t>,Web3</a:t>
            </a:r>
            <a:r>
              <a:rPr lang="zh-CN" altLang="en-US" sz="975" dirty="0">
                <a:solidFill>
                  <a:schemeClr val="bg1"/>
                </a:solidFill>
              </a:rPr>
              <a:t>相关知识杂乱无章、散乱</a:t>
            </a:r>
          </a:p>
        </p:txBody>
      </p:sp>
      <p:pic>
        <p:nvPicPr>
          <p:cNvPr id="23" name="图片 22" descr="Frame 480962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546475" y="4041775"/>
            <a:ext cx="2368550" cy="541655"/>
          </a:xfrm>
          <a:prstGeom prst="rect">
            <a:avLst/>
          </a:prstGeom>
        </p:spPr>
      </p:pic>
      <p:sp>
        <p:nvSpPr>
          <p:cNvPr id="24" name="Text 6"/>
          <p:cNvSpPr/>
          <p:nvPr>
            <p:custDataLst>
              <p:tags r:id="rId7"/>
            </p:custDataLst>
          </p:nvPr>
        </p:nvSpPr>
        <p:spPr>
          <a:xfrm>
            <a:off x="3632835" y="4094480"/>
            <a:ext cx="2274570" cy="436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lang="en-US" sz="140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  <a:sym typeface="+mn-ea"/>
              </a:rPr>
              <a:t>03</a:t>
            </a:r>
            <a:r>
              <a:rPr lang="en-US" sz="975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  <a:sym typeface="+mn-ea"/>
              </a:rPr>
              <a:t> </a:t>
            </a:r>
            <a:r>
              <a:rPr lang="zh-CN" altLang="en-US" sz="975" dirty="0">
                <a:solidFill>
                  <a:schemeClr val="bg1"/>
                </a:solidFill>
              </a:rPr>
              <a:t>头部社交产品被管控</a:t>
            </a:r>
            <a:r>
              <a:rPr lang="en-US" altLang="zh-CN" sz="975" dirty="0">
                <a:solidFill>
                  <a:schemeClr val="bg1"/>
                </a:solidFill>
              </a:rPr>
              <a:t>,Web3</a:t>
            </a:r>
            <a:r>
              <a:rPr lang="zh-CN" altLang="en-US" sz="975" dirty="0">
                <a:solidFill>
                  <a:schemeClr val="bg1"/>
                </a:solidFill>
              </a:rPr>
              <a:t>相关群组大量被封</a:t>
            </a:r>
            <a:r>
              <a:rPr lang="en-US" altLang="zh-CN" sz="975" dirty="0">
                <a:solidFill>
                  <a:schemeClr val="bg1"/>
                </a:solidFill>
              </a:rPr>
              <a:t>,</a:t>
            </a:r>
            <a:r>
              <a:rPr lang="zh-CN" altLang="en-US" sz="975" dirty="0">
                <a:solidFill>
                  <a:schemeClr val="bg1"/>
                </a:solidFill>
              </a:rPr>
              <a:t>流量分散</a:t>
            </a:r>
          </a:p>
        </p:txBody>
      </p:sp>
      <p:pic>
        <p:nvPicPr>
          <p:cNvPr id="26" name="图片 25" descr="Frame 480962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341110" y="3089275"/>
            <a:ext cx="2368550" cy="541655"/>
          </a:xfrm>
          <a:prstGeom prst="rect">
            <a:avLst/>
          </a:prstGeom>
        </p:spPr>
      </p:pic>
      <p:sp>
        <p:nvSpPr>
          <p:cNvPr id="27" name="Text 6"/>
          <p:cNvSpPr/>
          <p:nvPr>
            <p:custDataLst>
              <p:tags r:id="rId9"/>
            </p:custDataLst>
          </p:nvPr>
        </p:nvSpPr>
        <p:spPr>
          <a:xfrm>
            <a:off x="6427470" y="3141980"/>
            <a:ext cx="2274570" cy="436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lang="en-US" sz="140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  <a:sym typeface="+mn-ea"/>
              </a:rPr>
              <a:t>04 </a:t>
            </a:r>
            <a:r>
              <a:rPr lang="zh-CN" altLang="en-US" sz="975" dirty="0">
                <a:solidFill>
                  <a:schemeClr val="bg1"/>
                </a:solidFill>
              </a:rPr>
              <a:t>正处于熊市中</a:t>
            </a:r>
            <a:r>
              <a:rPr lang="en-US" altLang="zh-CN" sz="975" dirty="0">
                <a:solidFill>
                  <a:schemeClr val="bg1"/>
                </a:solidFill>
              </a:rPr>
              <a:t>,</a:t>
            </a:r>
            <a:r>
              <a:rPr lang="zh-CN" altLang="en-US" sz="975" dirty="0">
                <a:solidFill>
                  <a:schemeClr val="bg1"/>
                </a:solidFill>
              </a:rPr>
              <a:t>可以开始打磨产品</a:t>
            </a:r>
            <a:r>
              <a:rPr lang="en-US" altLang="zh-CN" sz="975" dirty="0">
                <a:solidFill>
                  <a:schemeClr val="bg1"/>
                </a:solidFill>
              </a:rPr>
              <a:t>,</a:t>
            </a:r>
            <a:r>
              <a:rPr lang="zh-CN" altLang="en-US" sz="975" dirty="0">
                <a:solidFill>
                  <a:schemeClr val="bg1"/>
                </a:solidFill>
              </a:rPr>
              <a:t>抢占先机</a:t>
            </a:r>
          </a:p>
        </p:txBody>
      </p:sp>
      <p:pic>
        <p:nvPicPr>
          <p:cNvPr id="28" name="图片 27" descr="Frame 480962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563360" y="1875790"/>
            <a:ext cx="2368550" cy="541655"/>
          </a:xfrm>
          <a:prstGeom prst="rect">
            <a:avLst/>
          </a:prstGeom>
        </p:spPr>
      </p:pic>
      <p:sp>
        <p:nvSpPr>
          <p:cNvPr id="29" name="Text 6"/>
          <p:cNvSpPr/>
          <p:nvPr>
            <p:custDataLst>
              <p:tags r:id="rId11"/>
            </p:custDataLst>
          </p:nvPr>
        </p:nvSpPr>
        <p:spPr>
          <a:xfrm>
            <a:off x="6657340" y="1979295"/>
            <a:ext cx="2274570" cy="436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560"/>
              </a:lnSpc>
              <a:buSzPct val="100000"/>
              <a:buFont typeface="+mj-lt"/>
              <a:buNone/>
            </a:pPr>
            <a:r>
              <a:rPr lang="en-US" sz="140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  <a:sym typeface="+mn-ea"/>
              </a:rPr>
              <a:t>05 </a:t>
            </a:r>
            <a:r>
              <a:rPr lang="zh-CN" altLang="en-US" sz="975" dirty="0">
                <a:solidFill>
                  <a:schemeClr val="bg1"/>
                </a:solidFill>
              </a:rPr>
              <a:t>香港政策利好</a:t>
            </a:r>
            <a:r>
              <a:rPr lang="en-US" altLang="zh-CN" sz="975" dirty="0">
                <a:solidFill>
                  <a:schemeClr val="bg1"/>
                </a:solidFill>
              </a:rPr>
              <a:t>,</a:t>
            </a:r>
            <a:r>
              <a:rPr lang="zh-CN" altLang="en-US" sz="975" dirty="0">
                <a:solidFill>
                  <a:schemeClr val="bg1"/>
                </a:solidFill>
              </a:rPr>
              <a:t>大众</a:t>
            </a:r>
            <a:r>
              <a:rPr lang="en-US" altLang="zh-CN" sz="975" dirty="0">
                <a:solidFill>
                  <a:schemeClr val="bg1"/>
                </a:solidFill>
              </a:rPr>
              <a:t>Web3</a:t>
            </a:r>
            <a:r>
              <a:rPr lang="zh-CN" altLang="en-US" sz="975" dirty="0">
                <a:solidFill>
                  <a:schemeClr val="bg1"/>
                </a:solidFill>
              </a:rPr>
              <a:t>认知提高</a:t>
            </a:r>
          </a:p>
        </p:txBody>
      </p:sp>
      <p:sp>
        <p:nvSpPr>
          <p:cNvPr id="31" name="Shape 8"/>
          <p:cNvSpPr/>
          <p:nvPr>
            <p:custDataLst>
              <p:tags r:id="rId12"/>
            </p:custDataLst>
          </p:nvPr>
        </p:nvSpPr>
        <p:spPr>
          <a:xfrm>
            <a:off x="7620719" y="1703"/>
            <a:ext cx="1047750" cy="1047750"/>
          </a:xfrm>
          <a:prstGeom prst="roundRect">
            <a:avLst>
              <a:gd name="adj" fmla="val -87273"/>
            </a:avLst>
          </a:prstGeom>
          <a:solidFill>
            <a:srgbClr val="FF5C00"/>
          </a:solidFill>
        </p:spPr>
      </p:sp>
      <p:pic>
        <p:nvPicPr>
          <p:cNvPr id="32" name="Image 0" descr="https://pitch-assets-ccb95893-de3f-4266-973c-20049231b248.s3.eu-west-1.amazonaws.com/3b8493ba-0c88-4abc-9e5e-95be3cf509ed?pitch-bytes=4046&amp;pitch-content-type=image%2F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 rot="2700000">
            <a:off x="7861751" y="213371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14"/>
          <p:cNvSpPr/>
          <p:nvPr>
            <p:custDataLst>
              <p:tags r:id="rId1"/>
            </p:custDataLst>
          </p:nvPr>
        </p:nvSpPr>
        <p:spPr>
          <a:xfrm>
            <a:off x="3569970" y="2088515"/>
            <a:ext cx="5532120" cy="2357120"/>
          </a:xfrm>
          <a:prstGeom prst="roundRect">
            <a:avLst>
              <a:gd name="adj" fmla="val -38796"/>
            </a:avLst>
          </a:prstGeom>
          <a:solidFill>
            <a:srgbClr val="000000">
              <a:alpha val="70000"/>
            </a:srgbClr>
          </a:solidFill>
        </p:spPr>
        <p:txBody>
          <a:bodyPr wrap="square" lIns="314138" tIns="278252" rIns="314138" bIns="278252" rtlCol="0" anchor="ctr"/>
          <a:lstStyle/>
          <a:p>
            <a:pPr algn="ctr">
              <a:lnSpc>
                <a:spcPts val="1560"/>
              </a:lnSpc>
            </a:pPr>
            <a:r>
              <a:rPr lang="en-US" sz="975" dirty="0"/>
              <a:t>[</a:t>
            </a:r>
          </a:p>
        </p:txBody>
      </p:sp>
      <p:sp>
        <p:nvSpPr>
          <p:cNvPr id="3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4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952500" y="666750"/>
            <a:ext cx="6667500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创作者行业问题</a:t>
            </a:r>
          </a:p>
        </p:txBody>
      </p:sp>
      <p:sp>
        <p:nvSpPr>
          <p:cNvPr id="16" name="Shape 13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7620719" y="1703"/>
            <a:ext cx="1047750" cy="1047750"/>
          </a:xfrm>
          <a:prstGeom prst="roundRect">
            <a:avLst>
              <a:gd name="adj" fmla="val -87273"/>
            </a:avLst>
          </a:prstGeom>
          <a:solidFill>
            <a:srgbClr val="FF5C00"/>
          </a:solidFill>
        </p:spPr>
      </p:sp>
      <p:pic>
        <p:nvPicPr>
          <p:cNvPr id="18" name="Image 0" descr="https://pitch-assets-ccb95893-de3f-4266-973c-20049231b248.s3.eu-west-1.amazonaws.com/3b8493ba-0c88-4abc-9e5e-95be3cf509ed?pitch-bytes=4046&amp;pitch-content-type=image%2F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861751" y="213371"/>
            <a:ext cx="571500" cy="571500"/>
          </a:xfrm>
          <a:prstGeom prst="rect">
            <a:avLst/>
          </a:prstGeom>
        </p:spPr>
      </p:pic>
      <p:pic>
        <p:nvPicPr>
          <p:cNvPr id="19" name="Image 1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2</a:t>
            </a:fld>
            <a:endParaRPr lang="en-US"/>
          </a:p>
        </p:txBody>
      </p:sp>
      <p:sp>
        <p:nvSpPr>
          <p:cNvPr id="22" name="Text 4"/>
          <p:cNvSpPr/>
          <p:nvPr>
            <p:custDataLst>
              <p:tags r:id="rId2"/>
            </p:custDataLst>
          </p:nvPr>
        </p:nvSpPr>
        <p:spPr>
          <a:xfrm>
            <a:off x="952500" y="1504950"/>
            <a:ext cx="6074410" cy="274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数据、内容归属权、大部分收益平台所有，限制创作者和粉丝、B端的链接</a:t>
            </a:r>
          </a:p>
        </p:txBody>
      </p:sp>
      <p:sp>
        <p:nvSpPr>
          <p:cNvPr id="27" name="Text 6"/>
          <p:cNvSpPr/>
          <p:nvPr>
            <p:custDataLst>
              <p:tags r:id="rId3"/>
            </p:custDataLst>
          </p:nvPr>
        </p:nvSpPr>
        <p:spPr>
          <a:xfrm>
            <a:off x="927735" y="2553335"/>
            <a:ext cx="198755" cy="243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01</a:t>
            </a:r>
            <a:endParaRPr lang="en-US" sz="1200" dirty="0"/>
          </a:p>
        </p:txBody>
      </p:sp>
      <p:sp>
        <p:nvSpPr>
          <p:cNvPr id="30" name="Text 9"/>
          <p:cNvSpPr/>
          <p:nvPr>
            <p:custDataLst>
              <p:tags r:id="rId4"/>
            </p:custDataLst>
          </p:nvPr>
        </p:nvSpPr>
        <p:spPr>
          <a:xfrm>
            <a:off x="1156335" y="2608580"/>
            <a:ext cx="2383790" cy="2514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用户无账户、数据、资产自主权</a:t>
            </a:r>
          </a:p>
        </p:txBody>
      </p:sp>
      <p:sp>
        <p:nvSpPr>
          <p:cNvPr id="31" name="Text 10"/>
          <p:cNvSpPr/>
          <p:nvPr>
            <p:custDataLst>
              <p:tags r:id="rId5"/>
            </p:custDataLst>
          </p:nvPr>
        </p:nvSpPr>
        <p:spPr>
          <a:xfrm>
            <a:off x="1156092" y="2969801"/>
            <a:ext cx="2383445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平台与创作者不平等的关系</a:t>
            </a:r>
          </a:p>
        </p:txBody>
      </p:sp>
      <p:sp>
        <p:nvSpPr>
          <p:cNvPr id="32" name="Text 11"/>
          <p:cNvSpPr/>
          <p:nvPr>
            <p:custDataLst>
              <p:tags r:id="rId6"/>
            </p:custDataLst>
          </p:nvPr>
        </p:nvSpPr>
        <p:spPr>
          <a:xfrm>
            <a:off x="1156718" y="3330730"/>
            <a:ext cx="2383445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粉丝与创作者缺乏社区构建</a:t>
            </a:r>
          </a:p>
        </p:txBody>
      </p:sp>
      <p:sp>
        <p:nvSpPr>
          <p:cNvPr id="35" name="Text 11"/>
          <p:cNvSpPr/>
          <p:nvPr>
            <p:custDataLst>
              <p:tags r:id="rId7"/>
            </p:custDataLst>
          </p:nvPr>
        </p:nvSpPr>
        <p:spPr>
          <a:xfrm>
            <a:off x="1156083" y="3680615"/>
            <a:ext cx="2383445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创作者收入模式局限</a:t>
            </a:r>
          </a:p>
        </p:txBody>
      </p:sp>
      <p:sp>
        <p:nvSpPr>
          <p:cNvPr id="39" name="Text 6"/>
          <p:cNvSpPr/>
          <p:nvPr>
            <p:custDataLst>
              <p:tags r:id="rId8"/>
            </p:custDataLst>
          </p:nvPr>
        </p:nvSpPr>
        <p:spPr>
          <a:xfrm>
            <a:off x="927735" y="2910205"/>
            <a:ext cx="198755" cy="243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02</a:t>
            </a:r>
            <a:endParaRPr lang="en-US" sz="1200" dirty="0"/>
          </a:p>
        </p:txBody>
      </p:sp>
      <p:sp>
        <p:nvSpPr>
          <p:cNvPr id="40" name="Text 6"/>
          <p:cNvSpPr/>
          <p:nvPr>
            <p:custDataLst>
              <p:tags r:id="rId9"/>
            </p:custDataLst>
          </p:nvPr>
        </p:nvSpPr>
        <p:spPr>
          <a:xfrm>
            <a:off x="927735" y="3267075"/>
            <a:ext cx="198755" cy="243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03</a:t>
            </a:r>
            <a:endParaRPr lang="en-US" sz="1200" dirty="0"/>
          </a:p>
        </p:txBody>
      </p:sp>
      <p:sp>
        <p:nvSpPr>
          <p:cNvPr id="41" name="Text 6"/>
          <p:cNvSpPr/>
          <p:nvPr>
            <p:custDataLst>
              <p:tags r:id="rId10"/>
            </p:custDataLst>
          </p:nvPr>
        </p:nvSpPr>
        <p:spPr>
          <a:xfrm>
            <a:off x="927735" y="3623945"/>
            <a:ext cx="198755" cy="243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04</a:t>
            </a:r>
            <a:endParaRPr lang="en-US" sz="1200" dirty="0"/>
          </a:p>
        </p:txBody>
      </p:sp>
      <p:pic>
        <p:nvPicPr>
          <p:cNvPr id="43" name="图片 42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0315" y="2136775"/>
            <a:ext cx="4878070" cy="23088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14"/>
          <p:cNvSpPr/>
          <p:nvPr>
            <p:custDataLst>
              <p:tags r:id="rId1"/>
            </p:custDataLst>
          </p:nvPr>
        </p:nvSpPr>
        <p:spPr>
          <a:xfrm>
            <a:off x="508000" y="2088515"/>
            <a:ext cx="5532120" cy="2357120"/>
          </a:xfrm>
          <a:prstGeom prst="roundRect">
            <a:avLst>
              <a:gd name="adj" fmla="val -38796"/>
            </a:avLst>
          </a:prstGeom>
          <a:solidFill>
            <a:srgbClr val="000000">
              <a:alpha val="70000"/>
            </a:srgbClr>
          </a:solidFill>
        </p:spPr>
        <p:txBody>
          <a:bodyPr wrap="square" lIns="314138" tIns="278252" rIns="314138" bIns="278252" rtlCol="0" anchor="ctr"/>
          <a:lstStyle/>
          <a:p>
            <a:pPr algn="ctr">
              <a:lnSpc>
                <a:spcPts val="1560"/>
              </a:lnSpc>
            </a:pPr>
            <a:r>
              <a:rPr lang="en-US" sz="975" dirty="0"/>
              <a:t>[</a:t>
            </a:r>
          </a:p>
        </p:txBody>
      </p:sp>
      <p:sp>
        <p:nvSpPr>
          <p:cNvPr id="3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4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952500" y="666750"/>
            <a:ext cx="6667500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  <a:sym typeface="+mn-ea"/>
              </a:rPr>
              <a:t>解决方案</a:t>
            </a:r>
            <a:endParaRPr lang="en-US" sz="6000" b="0" kern="0" spc="-24" dirty="0">
              <a:solidFill>
                <a:srgbClr val="FFFFFF"/>
              </a:solidFill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7620719" y="1703"/>
            <a:ext cx="1047750" cy="1047750"/>
          </a:xfrm>
          <a:prstGeom prst="roundRect">
            <a:avLst>
              <a:gd name="adj" fmla="val -87273"/>
            </a:avLst>
          </a:prstGeom>
          <a:solidFill>
            <a:srgbClr val="FF5C00"/>
          </a:solidFill>
        </p:spPr>
      </p:sp>
      <p:pic>
        <p:nvPicPr>
          <p:cNvPr id="18" name="Image 0" descr="https://pitch-assets-ccb95893-de3f-4266-973c-20049231b248.s3.eu-west-1.amazonaws.com/3b8493ba-0c88-4abc-9e5e-95be3cf509ed?pitch-bytes=4046&amp;pitch-content-type=image%2F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861751" y="213371"/>
            <a:ext cx="571500" cy="571500"/>
          </a:xfrm>
          <a:prstGeom prst="rect">
            <a:avLst/>
          </a:prstGeom>
        </p:spPr>
      </p:pic>
      <p:pic>
        <p:nvPicPr>
          <p:cNvPr id="19" name="Image 1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3</a:t>
            </a:fld>
            <a:endParaRPr lang="en-US"/>
          </a:p>
        </p:txBody>
      </p:sp>
      <p:sp>
        <p:nvSpPr>
          <p:cNvPr id="22" name="Text 4"/>
          <p:cNvSpPr/>
          <p:nvPr>
            <p:custDataLst>
              <p:tags r:id="rId2"/>
            </p:custDataLst>
          </p:nvPr>
        </p:nvSpPr>
        <p:spPr>
          <a:xfrm>
            <a:off x="952500" y="1504950"/>
            <a:ext cx="6074410" cy="274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zh-CN" altLang="en-US" sz="14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解决方案：数据私有化，重新构建社区关系与创作者链上关系</a:t>
            </a:r>
          </a:p>
        </p:txBody>
      </p:sp>
      <p:sp>
        <p:nvSpPr>
          <p:cNvPr id="2" name="Text 6"/>
          <p:cNvSpPr/>
          <p:nvPr>
            <p:custDataLst>
              <p:tags r:id="rId3"/>
            </p:custDataLst>
          </p:nvPr>
        </p:nvSpPr>
        <p:spPr>
          <a:xfrm>
            <a:off x="5517515" y="2724785"/>
            <a:ext cx="198755" cy="243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9"/>
          <p:cNvSpPr/>
          <p:nvPr>
            <p:custDataLst>
              <p:tags r:id="rId4"/>
            </p:custDataLst>
          </p:nvPr>
        </p:nvSpPr>
        <p:spPr>
          <a:xfrm>
            <a:off x="5746115" y="2780030"/>
            <a:ext cx="2383790" cy="2514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个人账户，内容，社交关系上链</a:t>
            </a:r>
          </a:p>
        </p:txBody>
      </p:sp>
      <p:sp>
        <p:nvSpPr>
          <p:cNvPr id="8" name="Text 10"/>
          <p:cNvSpPr/>
          <p:nvPr>
            <p:custDataLst>
              <p:tags r:id="rId5"/>
            </p:custDataLst>
          </p:nvPr>
        </p:nvSpPr>
        <p:spPr>
          <a:xfrm>
            <a:off x="5746115" y="3134995"/>
            <a:ext cx="2804160" cy="396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 err="1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使用Token和AI治理社区，创作内容，销售内容</a:t>
            </a:r>
            <a:endParaRPr lang="en-US" sz="1000" b="0" kern="0" spc="-24" dirty="0">
              <a:solidFill>
                <a:srgbClr val="FFFFFF"/>
              </a:solidFill>
              <a:latin typeface="Work Sans" pitchFamily="34" charset="0"/>
              <a:ea typeface="Work Sans" pitchFamily="34" charset="-122"/>
              <a:cs typeface="Work Sans" pitchFamily="34" charset="-120"/>
            </a:endParaRPr>
          </a:p>
        </p:txBody>
      </p:sp>
      <p:sp>
        <p:nvSpPr>
          <p:cNvPr id="9" name="Text 11"/>
          <p:cNvSpPr/>
          <p:nvPr>
            <p:custDataLst>
              <p:tags r:id="rId6"/>
            </p:custDataLst>
          </p:nvPr>
        </p:nvSpPr>
        <p:spPr>
          <a:xfrm>
            <a:off x="5746498" y="3502180"/>
            <a:ext cx="2383445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基于智能合约，参与证明，建立去中心化</a:t>
            </a:r>
          </a:p>
          <a:p>
            <a:pPr algn="l">
              <a:lnSpc>
                <a:spcPts val="1560"/>
              </a:lnSpc>
            </a:pPr>
            <a:r>
              <a:rPr lang="en-US" sz="1000" b="0" kern="0" spc="-24" dirty="0" err="1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创作者共创经济平台</a:t>
            </a:r>
            <a:r>
              <a:rPr lang="zh-CN" alt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，进行影响力变现</a:t>
            </a:r>
            <a:endParaRPr lang="en-US" sz="1000" b="0" kern="0" spc="-24" dirty="0">
              <a:solidFill>
                <a:srgbClr val="FFFFFF"/>
              </a:solidFill>
              <a:latin typeface="Work Sans" pitchFamily="34" charset="0"/>
              <a:ea typeface="Work Sans" pitchFamily="34" charset="-122"/>
              <a:cs typeface="Work Sans" pitchFamily="34" charset="-120"/>
            </a:endParaRPr>
          </a:p>
        </p:txBody>
      </p:sp>
      <p:sp>
        <p:nvSpPr>
          <p:cNvPr id="11" name="Text 6"/>
          <p:cNvSpPr/>
          <p:nvPr>
            <p:custDataLst>
              <p:tags r:id="rId7"/>
            </p:custDataLst>
          </p:nvPr>
        </p:nvSpPr>
        <p:spPr>
          <a:xfrm>
            <a:off x="5517515" y="3081655"/>
            <a:ext cx="198755" cy="243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02</a:t>
            </a:r>
            <a:endParaRPr lang="en-US" sz="1200" dirty="0"/>
          </a:p>
        </p:txBody>
      </p:sp>
      <p:sp>
        <p:nvSpPr>
          <p:cNvPr id="12" name="Text 6"/>
          <p:cNvSpPr/>
          <p:nvPr>
            <p:custDataLst>
              <p:tags r:id="rId8"/>
            </p:custDataLst>
          </p:nvPr>
        </p:nvSpPr>
        <p:spPr>
          <a:xfrm>
            <a:off x="5517515" y="3438525"/>
            <a:ext cx="198755" cy="243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03</a:t>
            </a:r>
            <a:endParaRPr lang="en-US" sz="1200" dirty="0"/>
          </a:p>
        </p:txBody>
      </p:sp>
      <p:pic>
        <p:nvPicPr>
          <p:cNvPr id="14" name="图片 13" descr="image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295" y="2134870"/>
            <a:ext cx="3185160" cy="25895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4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952500" y="667019"/>
            <a:ext cx="7715883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b="0" kern="0" spc="-24" dirty="0" err="1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核心流程</a:t>
            </a:r>
            <a:endParaRPr lang="en-US" sz="6000" b="0" kern="0" spc="-24" dirty="0">
              <a:solidFill>
                <a:srgbClr val="FFFFFF"/>
              </a:solidFill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7" name="Image 0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4</a:t>
            </a:fld>
            <a:endParaRPr lang="en-US"/>
          </a:p>
        </p:txBody>
      </p:sp>
      <p:pic>
        <p:nvPicPr>
          <p:cNvPr id="8" name="Image 1" descr="https://pitch-assets-ccb95893-de3f-4266-973c-20049231b248.s3.eu-west-1.amazonaws.com/66aca413-b9e9-4753-b5df-8f07163c5ccc?pitch-bytes=142105&amp;pitch-content-type=image%2F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b="27"/>
          <a:stretch>
            <a:fillRect/>
          </a:stretch>
        </p:blipFill>
        <p:spPr>
          <a:xfrm>
            <a:off x="760818" y="1643449"/>
            <a:ext cx="7228109" cy="31103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4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952500" y="667019"/>
            <a:ext cx="7715883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b="0" kern="0" spc="-24" dirty="0" err="1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创作者收益</a:t>
            </a:r>
            <a:endParaRPr lang="en-US" sz="6000" b="0" kern="0" spc="-24" dirty="0">
              <a:solidFill>
                <a:srgbClr val="FFFFFF"/>
              </a:solidFill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7" name="Image 0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5</a:t>
            </a:fld>
            <a:endParaRPr lang="en-US"/>
          </a:p>
        </p:txBody>
      </p:sp>
      <p:pic>
        <p:nvPicPr>
          <p:cNvPr id="9" name="Image 1" descr="https://pitch-assets-ccb95893-de3f-4266-973c-20049231b248.s3.eu-west-1.amazonaws.com/e5d7a591-a445-48dd-b946-b3b7dda87b10?pitch-bytes=75341&amp;pitch-content-type=image%2F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68" r="68"/>
          <a:stretch>
            <a:fillRect/>
          </a:stretch>
        </p:blipFill>
        <p:spPr>
          <a:xfrm>
            <a:off x="951967" y="2206593"/>
            <a:ext cx="6964036" cy="2663252"/>
          </a:xfrm>
          <a:prstGeom prst="rect">
            <a:avLst/>
          </a:prstGeom>
        </p:spPr>
      </p:pic>
      <p:sp>
        <p:nvSpPr>
          <p:cNvPr id="22" name="Text 4"/>
          <p:cNvSpPr/>
          <p:nvPr>
            <p:custDataLst>
              <p:tags r:id="rId2"/>
            </p:custDataLst>
          </p:nvPr>
        </p:nvSpPr>
        <p:spPr>
          <a:xfrm>
            <a:off x="952500" y="1504950"/>
            <a:ext cx="6074410" cy="274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0" kern="0" spc="-24" dirty="0">
                <a:solidFill>
                  <a:srgbClr val="FF5C0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内容共识付费模式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5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7" name="Text 3"/>
          <p:cNvSpPr/>
          <p:nvPr/>
        </p:nvSpPr>
        <p:spPr>
          <a:xfrm>
            <a:off x="952500" y="570230"/>
            <a:ext cx="1706880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2400" b="0" kern="0" spc="-24" dirty="0"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总架构图</a:t>
            </a:r>
          </a:p>
        </p:txBody>
      </p:sp>
      <p:sp>
        <p:nvSpPr>
          <p:cNvPr id="15" name="Shape 11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chemeClr val="tx1"/>
            </a:solidFill>
            <a:prstDash val="solid"/>
            <a:headEnd type="none"/>
            <a:tailEnd type="none"/>
          </a:ln>
        </p:spPr>
      </p:sp>
      <p:pic>
        <p:nvPicPr>
          <p:cNvPr id="26" name="Image 1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6</a:t>
            </a:fld>
            <a:endParaRPr lang="en-US"/>
          </a:p>
        </p:txBody>
      </p:sp>
      <p:pic>
        <p:nvPicPr>
          <p:cNvPr id="28" name="图片 27" descr="系统架构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968" y="252730"/>
            <a:ext cx="6481997" cy="4679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5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7" name="Text 3"/>
          <p:cNvSpPr/>
          <p:nvPr/>
        </p:nvSpPr>
        <p:spPr>
          <a:xfrm>
            <a:off x="952500" y="570230"/>
            <a:ext cx="1706880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altLang="zh-CN" sz="2400" b="0" kern="0" spc="-24" dirty="0"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Netus3 </a:t>
            </a:r>
            <a:r>
              <a:rPr lang="en" altLang="zh-CN" sz="2400" b="0" kern="0" spc="-24" dirty="0"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protocol</a:t>
            </a:r>
            <a:endParaRPr lang="en-US" altLang="zh-CN" sz="2400" b="0" kern="0" spc="-24" dirty="0"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  <a:p>
            <a:pPr algn="l">
              <a:lnSpc>
                <a:spcPts val="6000"/>
              </a:lnSpc>
            </a:pPr>
            <a:endParaRPr lang="en-US" sz="2400" b="0" kern="0" spc="-24" dirty="0"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chemeClr val="tx1"/>
            </a:solidFill>
            <a:prstDash val="solid"/>
            <a:headEnd type="none"/>
            <a:tailEnd type="none"/>
          </a:ln>
        </p:spPr>
      </p:sp>
      <p:pic>
        <p:nvPicPr>
          <p:cNvPr id="26" name="Image 1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7</a:t>
            </a:fld>
            <a:endParaRPr lang="en-US"/>
          </a:p>
        </p:txBody>
      </p:sp>
      <p:pic>
        <p:nvPicPr>
          <p:cNvPr id="3" name="图片 2" descr="whiteboard_exported_image">
            <a:extLst>
              <a:ext uri="{FF2B5EF4-FFF2-40B4-BE49-F238E27FC236}">
                <a16:creationId xmlns:a16="http://schemas.microsoft.com/office/drawing/2014/main" id="{00D7D64A-EFB8-BCCD-2917-DA940936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00" y="797442"/>
            <a:ext cx="6120886" cy="40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5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pic>
        <p:nvPicPr>
          <p:cNvPr id="26" name="Image 1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8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F631C7-ED61-576C-3A1F-0CACBCC5D0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08334" y="323944"/>
            <a:ext cx="7160136" cy="47339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2500" y="570230"/>
            <a:ext cx="199019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altLang="zh-CN" sz="2400" b="0" kern="0" spc="-24" dirty="0"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Netus3 </a:t>
            </a:r>
            <a:r>
              <a:rPr lang="zh-CN" altLang="en-US" sz="2400" b="0" kern="0" spc="-24" dirty="0"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业务流程</a:t>
            </a:r>
            <a:endParaRPr lang="en-US" altLang="zh-CN" sz="2400" b="0" kern="0" spc="-24" dirty="0"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  <a:p>
            <a:pPr algn="l">
              <a:lnSpc>
                <a:spcPts val="6000"/>
              </a:lnSpc>
            </a:pPr>
            <a:endParaRPr lang="en-US" sz="2400" b="0" kern="0" spc="-24" dirty="0"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chemeClr val="tx1"/>
            </a:solidFill>
            <a:prstDash val="solid"/>
            <a:headEnd type="none"/>
            <a:tailEnd type="none"/>
          </a:ln>
        </p:spPr>
      </p:sp>
    </p:spTree>
    <p:extLst>
      <p:ext uri="{BB962C8B-B14F-4D97-AF65-F5344CB8AC3E}">
        <p14:creationId xmlns:p14="http://schemas.microsoft.com/office/powerpoint/2010/main" val="257636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5400000">
            <a:off x="-954309" y="1426852"/>
            <a:ext cx="2390998" cy="137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080"/>
              </a:lnSpc>
            </a:pPr>
            <a:r>
              <a:rPr lang="en-US" sz="700" b="0" kern="0" spc="6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CO-CREATION &amp; COMMON PROSPERITY</a:t>
            </a:r>
            <a:endParaRPr lang="en-US" sz="675" dirty="0"/>
          </a:p>
        </p:txBody>
      </p:sp>
      <p:sp>
        <p:nvSpPr>
          <p:cNvPr id="4" name="Shape 1"/>
          <p:cNvSpPr/>
          <p:nvPr/>
        </p:nvSpPr>
        <p:spPr>
          <a:xfrm rot="16200000">
            <a:off x="-2097433" y="2574241"/>
            <a:ext cx="514592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-1275" y="4667051"/>
            <a:ext cx="476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952500" y="667019"/>
            <a:ext cx="7715883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Web</a:t>
            </a:r>
            <a:r>
              <a:rPr lang="en-US" altLang="zh-CN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3</a:t>
            </a:r>
            <a:r>
              <a:rPr lang="zh-CN" altLang="en-US" sz="6000" b="0" kern="0" spc="-24" dirty="0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应用</a:t>
            </a:r>
            <a:r>
              <a:rPr lang="en-US" sz="6000" b="0" kern="0" spc="-24" dirty="0" err="1">
                <a:solidFill>
                  <a:srgbClr val="FFFFFF"/>
                </a:solidFill>
                <a:latin typeface="Bebas Neue" panose="020B0606020202050201" pitchFamily="34" charset="0"/>
                <a:ea typeface="Bebas Neue" panose="020B0606020202050201" pitchFamily="34" charset="-122"/>
                <a:cs typeface="Bebas Neue" panose="020B0606020202050201" pitchFamily="34" charset="-120"/>
              </a:rPr>
              <a:t>三层架构</a:t>
            </a:r>
            <a:endParaRPr lang="en-US" sz="6000" b="0" kern="0" spc="-24" dirty="0">
              <a:solidFill>
                <a:srgbClr val="FFFFFF"/>
              </a:solidFill>
              <a:latin typeface="Bebas Neue" panose="020B0606020202050201" pitchFamily="34" charset="0"/>
              <a:ea typeface="Bebas Neue" panose="020B0606020202050201" pitchFamily="34" charset="-122"/>
              <a:cs typeface="Bebas Neue" panose="020B0606020202050201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52500" y="499345"/>
            <a:ext cx="952500" cy="0"/>
          </a:xfrm>
          <a:prstGeom prst="line">
            <a:avLst/>
          </a:prstGeom>
          <a:solidFill>
            <a:srgbClr val="FF5C00"/>
          </a:solidFill>
          <a:ln w="52917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7" name="Image 0" descr="https://pitch-assets-ccb95893-de3f-4266-973c-20049231b248.s3.eu-west-1.amazonaws.com/6e0412f2-24ad-43fe-9988-d62f6934d628?pitch-bytes=5627&amp;pitch-content-type=image%2F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2517" y="4778586"/>
            <a:ext cx="316254" cy="246107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algn="l"/>
            <a:fld id="{F7021451-1387-4CA6-816F-3879F97B5CBC}" type="slidenum">
              <a:rPr lang="en-US" b="0"/>
              <a:t>9</a:t>
            </a:fld>
            <a:endParaRPr lang="en-US"/>
          </a:p>
        </p:txBody>
      </p:sp>
      <p:sp>
        <p:nvSpPr>
          <p:cNvPr id="2" name="Shape 3"/>
          <p:cNvSpPr/>
          <p:nvPr>
            <p:custDataLst>
              <p:tags r:id="rId1"/>
            </p:custDataLst>
          </p:nvPr>
        </p:nvSpPr>
        <p:spPr>
          <a:xfrm>
            <a:off x="954382" y="2240868"/>
            <a:ext cx="2381968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18" name="Shape 4"/>
          <p:cNvSpPr/>
          <p:nvPr>
            <p:custDataLst>
              <p:tags r:id="rId2"/>
            </p:custDataLst>
          </p:nvPr>
        </p:nvSpPr>
        <p:spPr>
          <a:xfrm>
            <a:off x="947911" y="3107866"/>
            <a:ext cx="2381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19" name="Shape 5"/>
          <p:cNvSpPr/>
          <p:nvPr>
            <p:custDataLst>
              <p:tags r:id="rId3"/>
            </p:custDataLst>
          </p:nvPr>
        </p:nvSpPr>
        <p:spPr>
          <a:xfrm>
            <a:off x="952040" y="4035154"/>
            <a:ext cx="2381250" cy="0"/>
          </a:xfrm>
          <a:prstGeom prst="line">
            <a:avLst/>
          </a:prstGeom>
          <a:solidFill>
            <a:srgbClr val="FF5C00"/>
          </a:solidFill>
          <a:ln w="5292">
            <a:solidFill>
              <a:srgbClr val="4E5155"/>
            </a:solidFill>
            <a:prstDash val="solid"/>
            <a:headEnd type="none"/>
            <a:tailEnd type="none"/>
          </a:ln>
        </p:spPr>
      </p:sp>
      <p:sp>
        <p:nvSpPr>
          <p:cNvPr id="21" name="Text 6"/>
          <p:cNvSpPr/>
          <p:nvPr>
            <p:custDataLst>
              <p:tags r:id="rId4"/>
            </p:custDataLst>
          </p:nvPr>
        </p:nvSpPr>
        <p:spPr>
          <a:xfrm>
            <a:off x="950324" y="1915116"/>
            <a:ext cx="1714277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 err="1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应用层</a:t>
            </a:r>
            <a:r>
              <a:rPr lang="en-US" altLang="zh-CN" sz="1200" b="0" kern="0" spc="-36" dirty="0" err="1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-</a:t>
            </a:r>
            <a:r>
              <a:rPr lang="en-US" sz="1200" b="0" kern="0" spc="-36" dirty="0" err="1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PoPP</a:t>
            </a:r>
            <a:endParaRPr lang="en-US" sz="1200" b="0" kern="0" spc="-36" dirty="0">
              <a:solidFill>
                <a:srgbClr val="FF5C00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</p:txBody>
      </p:sp>
      <p:sp>
        <p:nvSpPr>
          <p:cNvPr id="22" name="Text 7"/>
          <p:cNvSpPr/>
          <p:nvPr>
            <p:custDataLst>
              <p:tags r:id="rId5"/>
            </p:custDataLst>
          </p:nvPr>
        </p:nvSpPr>
        <p:spPr>
          <a:xfrm>
            <a:off x="951217" y="2779245"/>
            <a:ext cx="1713905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 err="1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账户层</a:t>
            </a:r>
            <a:r>
              <a:rPr lang="en-US" altLang="zh-CN" sz="1200" b="0" kern="0" spc="-36" dirty="0" err="1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-</a:t>
            </a:r>
            <a:r>
              <a:rPr lang="en-US" sz="1200" b="0" kern="0" spc="-36" dirty="0" err="1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DeID</a:t>
            </a:r>
            <a:endParaRPr lang="en-US" sz="1200" b="0" kern="0" spc="-36" dirty="0">
              <a:solidFill>
                <a:srgbClr val="FF5C00"/>
              </a:solidFill>
              <a:latin typeface="Playfair Display" pitchFamily="34" charset="0"/>
              <a:ea typeface="Playfair Display" pitchFamily="34" charset="-122"/>
              <a:cs typeface="Playfair Display" pitchFamily="34" charset="-120"/>
            </a:endParaRPr>
          </a:p>
        </p:txBody>
      </p:sp>
      <p:sp>
        <p:nvSpPr>
          <p:cNvPr id="23" name="Text 8"/>
          <p:cNvSpPr/>
          <p:nvPr>
            <p:custDataLst>
              <p:tags r:id="rId6"/>
            </p:custDataLst>
          </p:nvPr>
        </p:nvSpPr>
        <p:spPr>
          <a:xfrm>
            <a:off x="953184" y="3713852"/>
            <a:ext cx="1714388" cy="243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协议层</a:t>
            </a:r>
            <a:r>
              <a:rPr lang="en-US" altLang="zh-CN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-</a:t>
            </a:r>
            <a:r>
              <a:rPr lang="en-US" sz="1200" b="0" kern="0" spc="-36" dirty="0">
                <a:solidFill>
                  <a:srgbClr val="FF5C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NetUs3</a:t>
            </a:r>
          </a:p>
        </p:txBody>
      </p:sp>
      <p:sp>
        <p:nvSpPr>
          <p:cNvPr id="24" name="Text 9"/>
          <p:cNvSpPr/>
          <p:nvPr>
            <p:custDataLst>
              <p:tags r:id="rId7"/>
            </p:custDataLst>
          </p:nvPr>
        </p:nvSpPr>
        <p:spPr>
          <a:xfrm>
            <a:off x="952231" y="2336243"/>
            <a:ext cx="2383482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交互友好，使用便捷</a:t>
            </a:r>
          </a:p>
        </p:txBody>
      </p:sp>
      <p:sp>
        <p:nvSpPr>
          <p:cNvPr id="26" name="Text 10"/>
          <p:cNvSpPr/>
          <p:nvPr>
            <p:custDataLst>
              <p:tags r:id="rId8"/>
            </p:custDataLst>
          </p:nvPr>
        </p:nvSpPr>
        <p:spPr>
          <a:xfrm>
            <a:off x="947812" y="3225071"/>
            <a:ext cx="2383445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账户独立，体验一致</a:t>
            </a:r>
          </a:p>
        </p:txBody>
      </p:sp>
      <p:sp>
        <p:nvSpPr>
          <p:cNvPr id="27" name="Text 11"/>
          <p:cNvSpPr/>
          <p:nvPr>
            <p:custDataLst>
              <p:tags r:id="rId9"/>
            </p:custDataLst>
          </p:nvPr>
        </p:nvSpPr>
        <p:spPr>
          <a:xfrm>
            <a:off x="957328" y="4115590"/>
            <a:ext cx="2383445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24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数据私有，业务可信</a:t>
            </a:r>
          </a:p>
        </p:txBody>
      </p:sp>
      <p:sp>
        <p:nvSpPr>
          <p:cNvPr id="28" name="Text 14"/>
          <p:cNvSpPr/>
          <p:nvPr>
            <p:custDataLst>
              <p:tags r:id="rId10"/>
            </p:custDataLst>
          </p:nvPr>
        </p:nvSpPr>
        <p:spPr>
          <a:xfrm>
            <a:off x="3489522" y="2009050"/>
            <a:ext cx="5654478" cy="2356956"/>
          </a:xfrm>
          <a:prstGeom prst="roundRect">
            <a:avLst>
              <a:gd name="adj" fmla="val -38796"/>
            </a:avLst>
          </a:prstGeom>
          <a:solidFill>
            <a:srgbClr val="000000">
              <a:alpha val="70000"/>
            </a:srgbClr>
          </a:solidFill>
        </p:spPr>
        <p:txBody>
          <a:bodyPr wrap="square" lIns="314138" tIns="278252" rIns="314138" bIns="278252" rtlCol="0" anchor="ctr"/>
          <a:lstStyle/>
          <a:p>
            <a:pPr algn="ctr">
              <a:lnSpc>
                <a:spcPts val="1560"/>
              </a:lnSpc>
            </a:pPr>
            <a:endParaRPr lang="en-US" sz="975" dirty="0"/>
          </a:p>
        </p:txBody>
      </p:sp>
      <p:pic>
        <p:nvPicPr>
          <p:cNvPr id="29" name="Image 2" descr="https://pitch-assets-ccb95893-de3f-4266-973c-20049231b248.s3.eu-west-1.amazonaws.com/08a853fe-3de1-46bf-a40a-7075c8e0269c?pitch-bytes=74151&amp;pitch-content-type=image%2F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3488123" y="2236037"/>
            <a:ext cx="5537492" cy="19183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51870eb-b1a1-4334-a177-faf2d18918e0"/>
  <p:tag name="COMMONDATA" val="eyJoZGlkIjoiZjRjMDg2NWNiYThmODZhYjQ0ZDYwZDRhOTcwMGUzOD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517</Words>
  <Application>Microsoft Macintosh PowerPoint</Application>
  <PresentationFormat>全屏显示(16:9)</PresentationFormat>
  <Paragraphs>162</Paragraphs>
  <Slides>18</Slides>
  <Notes>18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思源宋体 CN Light</vt:lpstr>
      <vt:lpstr>Arial</vt:lpstr>
      <vt:lpstr>Bebas Neue</vt:lpstr>
      <vt:lpstr>Calibri</vt:lpstr>
      <vt:lpstr>Playfair Display</vt:lpstr>
      <vt:lpstr>Work Sans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 PLANET Deck CN</dc:title>
  <dc:subject>PptxGenJS Presentation</dc:subject>
  <dc:creator>Pitch Software GmbH</dc:creator>
  <cp:lastModifiedBy>Microsoft Office User</cp:lastModifiedBy>
  <cp:revision>11</cp:revision>
  <dcterms:created xsi:type="dcterms:W3CDTF">2023-09-16T06:25:47Z</dcterms:created>
  <dcterms:modified xsi:type="dcterms:W3CDTF">2023-09-16T08:51:26Z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1ACC1702B0904F48A9BD2D5415C687B5_13</vt:lpwstr>
  </property>
  <property fmtid="{D5CDD505-2E9C-101B-9397-08002B2CF9AE}" pid="3" name="KSOProductBuildVer">
    <vt:lpwstr>2052-4.2.2.6882</vt:lpwstr>
  </property>
</Properties>
</file>